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slide11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_rels/slide11.xml.rels" ContentType="application/vnd.openxmlformats-package.relationships+xml"/>
  <Override PartName="/ppt/slides/_rels/slide9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7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6.xml.rels" ContentType="application/vnd.openxmlformats-package.relationships+xml"/>
  <Override PartName="/ppt/slides/_rels/slide2.xml.rels" ContentType="application/vnd.openxmlformats-package.relationships+xml"/>
  <Override PartName="/ppt/slides/_rels/slide1.xml.rels" ContentType="application/vnd.openxmlformats-package.relationships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Layouts/slideLayout24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.xml.rels" ContentType="application/vnd.openxmlformats-package.relationships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media/image9.png" ContentType="image/png"/>
  <Override PartName="/ppt/media/image8.png" ContentType="image/png"/>
  <Override PartName="/ppt/media/image7.png" ContentType="image/png"/>
  <Override PartName="/ppt/media/image6.png" ContentType="image/png"/>
  <Override PartName="/ppt/media/image5.png" ContentType="image/png"/>
  <Override PartName="/ppt/media/image4.jpeg" ContentType="image/jpeg"/>
  <Override PartName="/ppt/media/image3.png" ContentType="image/png"/>
  <Override PartName="/ppt/media/image2.png" ContentType="image/png"/>
  <Override PartName="/ppt/media/image1.jpeg" ContentType="image/jpeg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5.png"/><Relationship Id="rId3" Type="http://schemas.openxmlformats.org/officeDocument/2006/relationships/image" Target="../media/image6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37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38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5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7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4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457200" y="1600200"/>
            <a:ext cx="8229240" cy="45259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2" name="PlaceHolder 5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74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75" name="PlaceHolder 3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pic>
        <p:nvPicPr>
          <p:cNvPr id="76" name="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  <p:pic>
        <p:nvPicPr>
          <p:cNvPr id="77" name="" descr=""/>
          <p:cNvPicPr/>
          <p:nvPr/>
        </p:nvPicPr>
        <p:blipFill>
          <a:blip r:embed="rId3"/>
          <a:stretch>
            <a:fillRect/>
          </a:stretch>
        </p:blipFill>
        <p:spPr>
          <a:xfrm>
            <a:off x="1735560" y="1599840"/>
            <a:ext cx="5671800" cy="45255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457200" y="274680"/>
            <a:ext cx="8229240" cy="5298120"/>
          </a:xfrm>
          <a:prstGeom prst="rect">
            <a:avLst/>
          </a:prstGeom>
        </p:spPr>
        <p:txBody>
          <a:bodyPr lIns="0" rIns="0" tIns="0" bIns="0" anchor="ctr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45720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4525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4674240" y="396432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3000"/>
          </a:xfrm>
          <a:prstGeom prst="rect">
            <a:avLst/>
          </a:prstGeom>
        </p:spPr>
        <p:txBody>
          <a:bodyPr lIns="0" rIns="0" tIns="0" bIns="0" anchor="ctr"/>
          <a:p>
            <a:endParaRPr/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4674240" y="1600200"/>
            <a:ext cx="401580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457200" y="3964320"/>
            <a:ext cx="8229240" cy="2158560"/>
          </a:xfrm>
          <a:prstGeom prst="rect">
            <a:avLst/>
          </a:prstGeom>
        </p:spPr>
        <p:txBody>
          <a:bodyPr lIns="0" rIns="0" tIns="0" bIns="0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image" Target="../media/image1.jpe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Relationship Id="rId9" Type="http://schemas.openxmlformats.org/officeDocument/2006/relationships/slideLayout" Target="../slideLayouts/slideLayout7.xml"/><Relationship Id="rId10" Type="http://schemas.openxmlformats.org/officeDocument/2006/relationships/slideLayout" Target="../slideLayouts/slideLayout8.xml"/><Relationship Id="rId11" Type="http://schemas.openxmlformats.org/officeDocument/2006/relationships/slideLayout" Target="../slideLayouts/slideLayout9.xml"/><Relationship Id="rId12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1.xml"/><Relationship Id="rId14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image" Target="../media/image4.jpeg"/><Relationship Id="rId3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5.xml"/><Relationship Id="rId6" Type="http://schemas.openxmlformats.org/officeDocument/2006/relationships/slideLayout" Target="../slideLayouts/slideLayout16.xml"/><Relationship Id="rId7" Type="http://schemas.openxmlformats.org/officeDocument/2006/relationships/slideLayout" Target="../slideLayouts/slideLayout17.xml"/><Relationship Id="rId8" Type="http://schemas.openxmlformats.org/officeDocument/2006/relationships/slideLayout" Target="../slideLayouts/slideLayout18.xml"/><Relationship Id="rId9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1.xml"/><Relationship Id="rId12" Type="http://schemas.openxmlformats.org/officeDocument/2006/relationships/slideLayout" Target="../slideLayouts/slideLayout22.xml"/><Relationship Id="rId13" Type="http://schemas.openxmlformats.org/officeDocument/2006/relationships/slideLayout" Target="../slideLayouts/slideLayout23.xml"/><Relationship Id="rId14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s-BO" sz="4400">
                <a:solidFill>
                  <a:srgbClr val="000000"/>
                </a:solidFill>
                <a:latin typeface="Calibri"/>
              </a:rPr>
              <a:t>Pulse para editar el formato del texto de títuloHaga clic para modificar el estilo de título del patrón</a:t>
            </a:r>
            <a:endParaRPr/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s-BO" sz="1200">
                <a:solidFill>
                  <a:srgbClr val="8b8b8b"/>
                </a:solidFill>
                <a:latin typeface="Calibri"/>
              </a:rPr>
              <a:t>24/06/16</a:t>
            </a:r>
            <a:endParaRPr/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D8CB3917-7D63-46F0-823C-2F3D8124A4C3}" type="slidenum">
              <a:rPr lang="es-BO" sz="1200">
                <a:solidFill>
                  <a:srgbClr val="8b8b8b"/>
                </a:solidFill>
                <a:latin typeface="Calibri"/>
              </a:rPr>
              <a:t>&lt;número&gt;</a:t>
            </a:fld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/>
          <a:p>
            <a:pPr>
              <a:buSzPct val="45000"/>
              <a:buFont typeface="StarSymbol"/>
              <a:buChar char=""/>
            </a:pPr>
            <a:r>
              <a:rPr lang="es-BO" sz="3200">
                <a:latin typeface="Calibri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BO" sz="2400">
                <a:latin typeface="Calibri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BO" sz="2000">
                <a:latin typeface="Calibri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BO" sz="2000">
                <a:latin typeface="Calibri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BO" sz="2000">
                <a:latin typeface="Calibri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BO" sz="2000">
                <a:latin typeface="Calibri"/>
              </a:rPr>
              <a:t>Sexto nivel del esquema</a:t>
            </a:r>
            <a:endParaRPr/>
          </a:p>
          <a:p>
            <a:pPr lvl="6">
              <a:buSzPct val="45000"/>
              <a:buFont typeface="StarSymbol"/>
              <a:buChar char=""/>
            </a:pPr>
            <a:r>
              <a:rPr lang="es-BO" sz="2000">
                <a:latin typeface="Calibri"/>
              </a:rPr>
              <a:t>Séptimo nivel del esquema</a:t>
            </a:r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  <p:sldLayoutId id="2147483660" r:id="rId14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blipFill>
          <a:blip r:embed="rId2"/>
          <a:stretch>
            <a:fillRect/>
          </a:stretch>
        </a:blip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PlaceHolder 1"/>
          <p:cNvSpPr>
            <a:spLocks noGrp="1"/>
          </p:cNvSpPr>
          <p:nvPr>
            <p:ph type="title"/>
          </p:nvPr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lang="es-BO" sz="4400">
                <a:solidFill>
                  <a:srgbClr val="000000"/>
                </a:solidFill>
                <a:latin typeface="Calibri"/>
              </a:rPr>
              <a:t>Pulse para editar el formato del texto de títuloHaga clic para modificar el estilo de título del patrón</a:t>
            </a:r>
            <a:endParaRPr/>
          </a:p>
        </p:txBody>
      </p:sp>
      <p:sp>
        <p:nvSpPr>
          <p:cNvPr id="40" name="PlaceHolder 2"/>
          <p:cNvSpPr>
            <a:spLocks noGrp="1"/>
          </p:cNvSpPr>
          <p:nvPr>
            <p:ph type="body"/>
          </p:nvPr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buSzPct val="45000"/>
              <a:buFont typeface="StarSymbol"/>
              <a:buChar char="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Pulse para editar el formato de esquema del texto</a:t>
            </a:r>
            <a:endParaRPr/>
          </a:p>
          <a:p>
            <a:pPr lvl="1">
              <a:buSzPct val="75000"/>
              <a:buFont typeface="StarSymbol"/>
              <a:buChar char="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Segundo nivel del esquema</a:t>
            </a:r>
            <a:endParaRPr/>
          </a:p>
          <a:p>
            <a:pPr lvl="2">
              <a:buSzPct val="45000"/>
              <a:buFont typeface="StarSymbol"/>
              <a:buChar char="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Tercer nivel del esquema</a:t>
            </a:r>
            <a:endParaRPr/>
          </a:p>
          <a:p>
            <a:pPr lvl="3">
              <a:buSzPct val="75000"/>
              <a:buFont typeface="StarSymbol"/>
              <a:buChar char="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Cuarto nivel del esquema</a:t>
            </a:r>
            <a:endParaRPr/>
          </a:p>
          <a:p>
            <a:pPr lvl="4">
              <a:buSzPct val="45000"/>
              <a:buFont typeface="StarSymbol"/>
              <a:buChar char="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Quinto nivel del esquema</a:t>
            </a:r>
            <a:endParaRPr/>
          </a:p>
          <a:p>
            <a:pPr lvl="5">
              <a:buSzPct val="45000"/>
              <a:buFont typeface="StarSymbol"/>
              <a:buChar char="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Sexto nivel del esquema</a:t>
            </a:r>
            <a:endParaRPr/>
          </a:p>
          <a:p>
            <a:pPr>
              <a:lnSpc>
                <a:spcPct val="100000"/>
              </a:lnSpc>
              <a:buFont typeface="Arial"/>
              <a:buChar char="•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Séptimo nivel del esquemaHaga clic para modificar el estilo de texto del patrón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Segundo nivel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s-BO" sz="2400">
                <a:solidFill>
                  <a:srgbClr val="000000"/>
                </a:solidFill>
                <a:latin typeface="Calibri"/>
              </a:rPr>
              <a:t>Tercer nivel</a:t>
            </a:r>
            <a:endParaRPr/>
          </a:p>
          <a:p>
            <a:pPr lvl="3">
              <a:lnSpc>
                <a:spcPct val="100000"/>
              </a:lnSpc>
              <a:buFont typeface="Arial"/>
              <a:buChar char="–"/>
            </a:pPr>
            <a:r>
              <a:rPr lang="es-BO" sz="2000">
                <a:solidFill>
                  <a:srgbClr val="000000"/>
                </a:solidFill>
                <a:latin typeface="Calibri"/>
              </a:rPr>
              <a:t>Cuarto nivel</a:t>
            </a:r>
            <a:endParaRPr/>
          </a:p>
          <a:p>
            <a:pPr lvl="4">
              <a:lnSpc>
                <a:spcPct val="100000"/>
              </a:lnSpc>
              <a:buFont typeface="Arial"/>
              <a:buChar char="»"/>
            </a:pPr>
            <a:r>
              <a:rPr lang="es-BO" sz="2000">
                <a:solidFill>
                  <a:srgbClr val="000000"/>
                </a:solidFill>
                <a:latin typeface="Calibri"/>
              </a:rPr>
              <a:t>Quinto nivel</a:t>
            </a:r>
            <a:endParaRPr/>
          </a:p>
        </p:txBody>
      </p:sp>
      <p:sp>
        <p:nvSpPr>
          <p:cNvPr id="41" name="PlaceHolder 3"/>
          <p:cNvSpPr>
            <a:spLocks noGrp="1"/>
          </p:cNvSpPr>
          <p:nvPr>
            <p:ph type="dt"/>
          </p:nvPr>
        </p:nvSpPr>
        <p:spPr>
          <a:xfrm>
            <a:off x="457200" y="6356520"/>
            <a:ext cx="2133360" cy="364680"/>
          </a:xfrm>
          <a:prstGeom prst="rect">
            <a:avLst/>
          </a:prstGeom>
        </p:spPr>
        <p:txBody>
          <a:bodyPr anchor="ctr"/>
          <a:p>
            <a:pPr>
              <a:lnSpc>
                <a:spcPct val="100000"/>
              </a:lnSpc>
            </a:pPr>
            <a:r>
              <a:rPr lang="es-BO" sz="1200">
                <a:solidFill>
                  <a:srgbClr val="8b8b8b"/>
                </a:solidFill>
                <a:latin typeface="Calibri"/>
              </a:rPr>
              <a:t>24/06/16</a:t>
            </a:r>
            <a:endParaRPr/>
          </a:p>
        </p:txBody>
      </p:sp>
      <p:sp>
        <p:nvSpPr>
          <p:cNvPr id="42" name="PlaceHolder 4"/>
          <p:cNvSpPr>
            <a:spLocks noGrp="1"/>
          </p:cNvSpPr>
          <p:nvPr>
            <p:ph type="ftr"/>
          </p:nvPr>
        </p:nvSpPr>
        <p:spPr>
          <a:xfrm>
            <a:off x="3124080" y="6356520"/>
            <a:ext cx="2895120" cy="364680"/>
          </a:xfrm>
          <a:prstGeom prst="rect">
            <a:avLst/>
          </a:prstGeom>
        </p:spPr>
        <p:txBody>
          <a:bodyPr anchor="ctr"/>
          <a:p>
            <a:endParaRPr/>
          </a:p>
        </p:txBody>
      </p:sp>
      <p:sp>
        <p:nvSpPr>
          <p:cNvPr id="43" name="PlaceHolder 5"/>
          <p:cNvSpPr>
            <a:spLocks noGrp="1"/>
          </p:cNvSpPr>
          <p:nvPr>
            <p:ph type="sldNum"/>
          </p:nvPr>
        </p:nvSpPr>
        <p:spPr>
          <a:xfrm>
            <a:off x="6553080" y="6356520"/>
            <a:ext cx="2133360" cy="364680"/>
          </a:xfrm>
          <a:prstGeom prst="rect">
            <a:avLst/>
          </a:prstGeom>
        </p:spPr>
        <p:txBody>
          <a:bodyPr anchor="ctr"/>
          <a:p>
            <a:pPr algn="r">
              <a:lnSpc>
                <a:spcPct val="100000"/>
              </a:lnSpc>
            </a:pPr>
            <a:fld id="{55B23079-B650-4C73-BB5C-4DD551E10925}" type="slidenum">
              <a:rPr lang="es-BO" sz="1200">
                <a:solidFill>
                  <a:srgbClr val="8b8b8b"/>
                </a:solidFill>
                <a:latin typeface="Calibri"/>
              </a:rPr>
              <a:t>&lt;número&gt;</a:t>
            </a:fld>
            <a:endParaRPr/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2" r:id="rId13"/>
    <p:sldLayoutId id="2147483673" r:id="rId14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TextShape 1"/>
          <p:cNvSpPr txBox="1"/>
          <p:nvPr/>
        </p:nvSpPr>
        <p:spPr>
          <a:xfrm>
            <a:off x="685800" y="2130480"/>
            <a:ext cx="7772040" cy="146952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s-BO" sz="5400">
                <a:solidFill>
                  <a:srgbClr val="000000"/>
                </a:solidFill>
                <a:latin typeface="Calibri"/>
              </a:rPr>
              <a:t>ARQUITECTURA SOFTWARE</a:t>
            </a:r>
            <a:endParaRPr/>
          </a:p>
        </p:txBody>
      </p:sp>
      <p:sp>
        <p:nvSpPr>
          <p:cNvPr id="79" name="TextShape 2"/>
          <p:cNvSpPr txBox="1"/>
          <p:nvPr/>
        </p:nvSpPr>
        <p:spPr>
          <a:xfrm>
            <a:off x="1691640" y="5589360"/>
            <a:ext cx="6472440" cy="672120"/>
          </a:xfrm>
          <a:prstGeom prst="rect">
            <a:avLst/>
          </a:prstGeom>
        </p:spPr>
        <p:txBody>
          <a:bodyPr/>
          <a:p>
            <a:pPr algn="r">
              <a:lnSpc>
                <a:spcPct val="100000"/>
              </a:lnSpc>
            </a:pPr>
            <a:r>
              <a:rPr lang="es-BO" sz="3200">
                <a:solidFill>
                  <a:srgbClr val="8b8b8b"/>
                </a:solidFill>
                <a:latin typeface="Calibri"/>
              </a:rPr>
              <a:t>Lic. Willyams Ricardo Yujra</a:t>
            </a:r>
            <a:endParaRPr/>
          </a:p>
        </p:txBody>
      </p:sp>
    </p:spTree>
  </p:cSld>
  <p:timing>
    <p:tnLst>
      <p:par>
        <p:cTn id="1" dur="indefinite" restart="never" nodeType="tmRoot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CustomShape 1"/>
          <p:cNvSpPr/>
          <p:nvPr/>
        </p:nvSpPr>
        <p:spPr>
          <a:xfrm>
            <a:off x="35640" y="144000"/>
            <a:ext cx="9036000" cy="6453000"/>
          </a:xfrm>
          <a:prstGeom prst="rect">
            <a:avLst/>
          </a:prstGeom>
          <a:solidFill>
            <a:srgbClr val="f79646"/>
          </a:solidFill>
          <a:ln w="25560">
            <a:solidFill>
              <a:srgbClr val="b66e33"/>
            </a:solidFill>
            <a:round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s-BO">
                <a:solidFill>
                  <a:srgbClr val="ffffff"/>
                </a:solidFill>
                <a:latin typeface="Calibri"/>
              </a:rPr>
              <a:t>LIBRERIAS </a:t>
            </a:r>
            <a:endParaRPr/>
          </a:p>
          <a:p>
            <a:pPr>
              <a:lnSpc>
                <a:spcPct val="100000"/>
              </a:lnSpc>
            </a:pPr>
            <a:r>
              <a:rPr b="1" lang="es-BO">
                <a:solidFill>
                  <a:srgbClr val="ffffff"/>
                </a:solidFill>
                <a:latin typeface="Calibri"/>
              </a:rPr>
              <a:t>SERVICIOS</a:t>
            </a:r>
            <a:endParaRPr/>
          </a:p>
        </p:txBody>
      </p:sp>
      <p:sp>
        <p:nvSpPr>
          <p:cNvPr id="181" name="CustomShape 2"/>
          <p:cNvSpPr/>
          <p:nvPr/>
        </p:nvSpPr>
        <p:spPr>
          <a:xfrm>
            <a:off x="203400" y="4036680"/>
            <a:ext cx="8760600" cy="2416320"/>
          </a:xfrm>
          <a:prstGeom prst="rect">
            <a:avLst/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</p:spPr>
        <p:txBody>
          <a:bodyPr lIns="90000" rIns="90000" tIns="45000" bIns="45000" anchor="b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ffffff"/>
                </a:solidFill>
                <a:latin typeface="Calibri"/>
              </a:rPr>
              <a:t>LIBRERIAS LADO BACKEND</a:t>
            </a:r>
            <a:endParaRPr/>
          </a:p>
        </p:txBody>
      </p:sp>
      <p:sp>
        <p:nvSpPr>
          <p:cNvPr id="182" name="CustomShape 3"/>
          <p:cNvSpPr/>
          <p:nvPr/>
        </p:nvSpPr>
        <p:spPr>
          <a:xfrm>
            <a:off x="1395000" y="314640"/>
            <a:ext cx="6230520" cy="2034000"/>
          </a:xfrm>
          <a:prstGeom prst="rect">
            <a:avLst/>
          </a:prstGeom>
          <a:solidFill>
            <a:srgbClr val="9bbb59"/>
          </a:solidFill>
          <a:ln w="38160">
            <a:solidFill>
              <a:srgbClr val="ffffff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ffffff"/>
                </a:solidFill>
                <a:latin typeface="Calibri"/>
              </a:rPr>
              <a:t>LIBRERIAS LADO FRONTEND</a:t>
            </a:r>
            <a:endParaRPr/>
          </a:p>
        </p:txBody>
      </p:sp>
      <p:sp>
        <p:nvSpPr>
          <p:cNvPr id="183" name="CustomShape 4"/>
          <p:cNvSpPr/>
          <p:nvPr/>
        </p:nvSpPr>
        <p:spPr>
          <a:xfrm>
            <a:off x="395640" y="4365000"/>
            <a:ext cx="1833120" cy="178092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84" name="CustomShape 5"/>
          <p:cNvSpPr/>
          <p:nvPr/>
        </p:nvSpPr>
        <p:spPr>
          <a:xfrm>
            <a:off x="559440" y="4524480"/>
            <a:ext cx="1505160" cy="146232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round/>
          </a:ln>
        </p:spPr>
      </p:sp>
      <p:sp>
        <p:nvSpPr>
          <p:cNvPr id="185" name="CustomShape 6"/>
          <p:cNvSpPr/>
          <p:nvPr/>
        </p:nvSpPr>
        <p:spPr>
          <a:xfrm>
            <a:off x="752400" y="4712040"/>
            <a:ext cx="1119240" cy="1087200"/>
          </a:xfrm>
          <a:prstGeom prst="ellipse">
            <a:avLst/>
          </a:prstGeom>
          <a:solidFill>
            <a:srgbClr val="ffc000"/>
          </a:solidFill>
          <a:ln w="38160">
            <a:solidFill>
              <a:srgbClr val="ffffff"/>
            </a:solidFill>
            <a:round/>
          </a:ln>
        </p:spPr>
      </p:sp>
      <p:sp>
        <p:nvSpPr>
          <p:cNvPr id="186" name="CustomShape 7"/>
          <p:cNvSpPr/>
          <p:nvPr/>
        </p:nvSpPr>
        <p:spPr>
          <a:xfrm>
            <a:off x="868320" y="493920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187" name="CustomShape 8"/>
          <p:cNvSpPr/>
          <p:nvPr/>
        </p:nvSpPr>
        <p:spPr>
          <a:xfrm>
            <a:off x="928080" y="503784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188" name="CustomShape 9"/>
          <p:cNvSpPr/>
          <p:nvPr/>
        </p:nvSpPr>
        <p:spPr>
          <a:xfrm>
            <a:off x="996480" y="511992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189" name="CustomShape 10"/>
          <p:cNvSpPr/>
          <p:nvPr/>
        </p:nvSpPr>
        <p:spPr>
          <a:xfrm>
            <a:off x="2517480" y="4365000"/>
            <a:ext cx="1833120" cy="178092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90" name="CustomShape 11"/>
          <p:cNvSpPr/>
          <p:nvPr/>
        </p:nvSpPr>
        <p:spPr>
          <a:xfrm>
            <a:off x="2681280" y="4524480"/>
            <a:ext cx="1505160" cy="146232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round/>
          </a:ln>
        </p:spPr>
      </p:sp>
      <p:sp>
        <p:nvSpPr>
          <p:cNvPr id="191" name="CustomShape 12"/>
          <p:cNvSpPr/>
          <p:nvPr/>
        </p:nvSpPr>
        <p:spPr>
          <a:xfrm>
            <a:off x="2874240" y="4712040"/>
            <a:ext cx="1119240" cy="1087200"/>
          </a:xfrm>
          <a:prstGeom prst="ellipse">
            <a:avLst/>
          </a:prstGeom>
          <a:solidFill>
            <a:srgbClr val="ffc000"/>
          </a:solidFill>
          <a:ln w="38160">
            <a:solidFill>
              <a:srgbClr val="ffffff"/>
            </a:solidFill>
            <a:round/>
          </a:ln>
        </p:spPr>
      </p:sp>
      <p:sp>
        <p:nvSpPr>
          <p:cNvPr id="192" name="CustomShape 13"/>
          <p:cNvSpPr/>
          <p:nvPr/>
        </p:nvSpPr>
        <p:spPr>
          <a:xfrm>
            <a:off x="2990160" y="493920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193" name="CustomShape 14"/>
          <p:cNvSpPr/>
          <p:nvPr/>
        </p:nvSpPr>
        <p:spPr>
          <a:xfrm>
            <a:off x="3049920" y="503784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194" name="CustomShape 15"/>
          <p:cNvSpPr/>
          <p:nvPr/>
        </p:nvSpPr>
        <p:spPr>
          <a:xfrm>
            <a:off x="3117960" y="511992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195" name="CustomShape 16"/>
          <p:cNvSpPr/>
          <p:nvPr/>
        </p:nvSpPr>
        <p:spPr>
          <a:xfrm>
            <a:off x="4659120" y="4365000"/>
            <a:ext cx="1833120" cy="178092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96" name="CustomShape 17"/>
          <p:cNvSpPr/>
          <p:nvPr/>
        </p:nvSpPr>
        <p:spPr>
          <a:xfrm>
            <a:off x="4822920" y="4524480"/>
            <a:ext cx="1505160" cy="146232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round/>
          </a:ln>
        </p:spPr>
      </p:sp>
      <p:sp>
        <p:nvSpPr>
          <p:cNvPr id="197" name="CustomShape 18"/>
          <p:cNvSpPr/>
          <p:nvPr/>
        </p:nvSpPr>
        <p:spPr>
          <a:xfrm>
            <a:off x="5015880" y="4712040"/>
            <a:ext cx="1119240" cy="1087200"/>
          </a:xfrm>
          <a:prstGeom prst="ellipse">
            <a:avLst/>
          </a:prstGeom>
          <a:solidFill>
            <a:srgbClr val="ffc000"/>
          </a:solidFill>
          <a:ln w="38160">
            <a:solidFill>
              <a:srgbClr val="ffffff"/>
            </a:solidFill>
            <a:round/>
          </a:ln>
        </p:spPr>
      </p:sp>
      <p:sp>
        <p:nvSpPr>
          <p:cNvPr id="198" name="CustomShape 19"/>
          <p:cNvSpPr/>
          <p:nvPr/>
        </p:nvSpPr>
        <p:spPr>
          <a:xfrm>
            <a:off x="5131800" y="493920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199" name="CustomShape 20"/>
          <p:cNvSpPr/>
          <p:nvPr/>
        </p:nvSpPr>
        <p:spPr>
          <a:xfrm>
            <a:off x="5191560" y="503784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200" name="CustomShape 21"/>
          <p:cNvSpPr/>
          <p:nvPr/>
        </p:nvSpPr>
        <p:spPr>
          <a:xfrm>
            <a:off x="5259960" y="511992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201" name="CustomShape 22"/>
          <p:cNvSpPr/>
          <p:nvPr/>
        </p:nvSpPr>
        <p:spPr>
          <a:xfrm>
            <a:off x="6765840" y="4365000"/>
            <a:ext cx="1833120" cy="178092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202" name="CustomShape 23"/>
          <p:cNvSpPr/>
          <p:nvPr/>
        </p:nvSpPr>
        <p:spPr>
          <a:xfrm>
            <a:off x="6929640" y="4524480"/>
            <a:ext cx="1505160" cy="146232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round/>
          </a:ln>
        </p:spPr>
      </p:sp>
      <p:sp>
        <p:nvSpPr>
          <p:cNvPr id="203" name="CustomShape 24"/>
          <p:cNvSpPr/>
          <p:nvPr/>
        </p:nvSpPr>
        <p:spPr>
          <a:xfrm>
            <a:off x="7122600" y="4712040"/>
            <a:ext cx="1119240" cy="1087200"/>
          </a:xfrm>
          <a:prstGeom prst="ellipse">
            <a:avLst/>
          </a:prstGeom>
          <a:solidFill>
            <a:srgbClr val="ffc000"/>
          </a:solidFill>
          <a:ln w="38160">
            <a:solidFill>
              <a:srgbClr val="ffffff"/>
            </a:solidFill>
            <a:round/>
          </a:ln>
        </p:spPr>
      </p:sp>
      <p:sp>
        <p:nvSpPr>
          <p:cNvPr id="204" name="CustomShape 25"/>
          <p:cNvSpPr/>
          <p:nvPr/>
        </p:nvSpPr>
        <p:spPr>
          <a:xfrm>
            <a:off x="7238520" y="493920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205" name="CustomShape 26"/>
          <p:cNvSpPr/>
          <p:nvPr/>
        </p:nvSpPr>
        <p:spPr>
          <a:xfrm>
            <a:off x="7298280" y="503784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206" name="CustomShape 27"/>
          <p:cNvSpPr/>
          <p:nvPr/>
        </p:nvSpPr>
        <p:spPr>
          <a:xfrm>
            <a:off x="7366680" y="5119920"/>
            <a:ext cx="767880" cy="5698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207" name="CustomShape 28"/>
          <p:cNvSpPr/>
          <p:nvPr/>
        </p:nvSpPr>
        <p:spPr>
          <a:xfrm>
            <a:off x="1759320" y="655560"/>
            <a:ext cx="1559160" cy="147708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208" name="CustomShape 29"/>
          <p:cNvSpPr/>
          <p:nvPr/>
        </p:nvSpPr>
        <p:spPr>
          <a:xfrm>
            <a:off x="1898640" y="787680"/>
            <a:ext cx="1280160" cy="1212840"/>
          </a:xfrm>
          <a:prstGeom prst="ellipse">
            <a:avLst/>
          </a:prstGeom>
          <a:solidFill>
            <a:srgbClr val="dce6f2"/>
          </a:solidFill>
          <a:ln w="38160">
            <a:solidFill>
              <a:srgbClr val="ffffff"/>
            </a:solidFill>
            <a:round/>
          </a:ln>
        </p:spPr>
      </p:sp>
      <p:sp>
        <p:nvSpPr>
          <p:cNvPr id="209" name="CustomShape 30"/>
          <p:cNvSpPr/>
          <p:nvPr/>
        </p:nvSpPr>
        <p:spPr>
          <a:xfrm>
            <a:off x="2063160" y="943200"/>
            <a:ext cx="951840" cy="901800"/>
          </a:xfrm>
          <a:prstGeom prst="ellipse">
            <a:avLst/>
          </a:prstGeom>
          <a:solidFill>
            <a:srgbClr val="a6a6a6"/>
          </a:solidFill>
          <a:ln w="38160">
            <a:solidFill>
              <a:srgbClr val="ffffff"/>
            </a:solidFill>
            <a:round/>
          </a:ln>
        </p:spPr>
      </p:sp>
      <p:sp>
        <p:nvSpPr>
          <p:cNvPr id="210" name="CustomShape 31"/>
          <p:cNvSpPr/>
          <p:nvPr/>
        </p:nvSpPr>
        <p:spPr>
          <a:xfrm>
            <a:off x="2283840" y="1183320"/>
            <a:ext cx="517680" cy="49032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round/>
          </a:ln>
        </p:spPr>
      </p:sp>
      <p:sp>
        <p:nvSpPr>
          <p:cNvPr id="211" name="CustomShape 32"/>
          <p:cNvSpPr/>
          <p:nvPr/>
        </p:nvSpPr>
        <p:spPr>
          <a:xfrm rot="5400000">
            <a:off x="2360160" y="1148040"/>
            <a:ext cx="178560" cy="177480"/>
          </a:xfrm>
          <a:prstGeom prst="stripedRightArrow">
            <a:avLst>
              <a:gd name="adj1" fmla="val 52665"/>
              <a:gd name="adj2" fmla="val 42005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12" name="CustomShape 33"/>
          <p:cNvSpPr/>
          <p:nvPr/>
        </p:nvSpPr>
        <p:spPr>
          <a:xfrm rot="16200000">
            <a:off x="2537640" y="1148400"/>
            <a:ext cx="178560" cy="177480"/>
          </a:xfrm>
          <a:prstGeom prst="stripedRightArrow">
            <a:avLst>
              <a:gd name="adj1" fmla="val 52665"/>
              <a:gd name="adj2" fmla="val 42005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  <p:sp>
        <p:nvSpPr>
          <p:cNvPr id="213" name="CustomShape 34"/>
          <p:cNvSpPr/>
          <p:nvPr/>
        </p:nvSpPr>
        <p:spPr>
          <a:xfrm>
            <a:off x="3674520" y="655560"/>
            <a:ext cx="1559160" cy="147708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214" name="CustomShape 35"/>
          <p:cNvSpPr/>
          <p:nvPr/>
        </p:nvSpPr>
        <p:spPr>
          <a:xfrm>
            <a:off x="3814200" y="787680"/>
            <a:ext cx="1280160" cy="1212840"/>
          </a:xfrm>
          <a:prstGeom prst="ellipse">
            <a:avLst/>
          </a:prstGeom>
          <a:solidFill>
            <a:srgbClr val="dce6f2"/>
          </a:solidFill>
          <a:ln w="38160">
            <a:solidFill>
              <a:srgbClr val="ffffff"/>
            </a:solidFill>
            <a:round/>
          </a:ln>
        </p:spPr>
      </p:sp>
      <p:sp>
        <p:nvSpPr>
          <p:cNvPr id="215" name="CustomShape 36"/>
          <p:cNvSpPr/>
          <p:nvPr/>
        </p:nvSpPr>
        <p:spPr>
          <a:xfrm>
            <a:off x="3978360" y="943200"/>
            <a:ext cx="951840" cy="901800"/>
          </a:xfrm>
          <a:prstGeom prst="ellipse">
            <a:avLst/>
          </a:prstGeom>
          <a:solidFill>
            <a:srgbClr val="a6a6a6"/>
          </a:solidFill>
          <a:ln w="38160">
            <a:solidFill>
              <a:srgbClr val="ffffff"/>
            </a:solidFill>
            <a:round/>
          </a:ln>
        </p:spPr>
      </p:sp>
      <p:sp>
        <p:nvSpPr>
          <p:cNvPr id="216" name="CustomShape 37"/>
          <p:cNvSpPr/>
          <p:nvPr/>
        </p:nvSpPr>
        <p:spPr>
          <a:xfrm>
            <a:off x="4199040" y="1183320"/>
            <a:ext cx="517680" cy="49032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round/>
          </a:ln>
        </p:spPr>
      </p:sp>
      <p:sp>
        <p:nvSpPr>
          <p:cNvPr id="217" name="CustomShape 38"/>
          <p:cNvSpPr/>
          <p:nvPr/>
        </p:nvSpPr>
        <p:spPr>
          <a:xfrm rot="5400000">
            <a:off x="4275360" y="1148040"/>
            <a:ext cx="178560" cy="177480"/>
          </a:xfrm>
          <a:prstGeom prst="stripedRightArrow">
            <a:avLst>
              <a:gd name="adj1" fmla="val 52665"/>
              <a:gd name="adj2" fmla="val 42005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18" name="CustomShape 39"/>
          <p:cNvSpPr/>
          <p:nvPr/>
        </p:nvSpPr>
        <p:spPr>
          <a:xfrm rot="16200000">
            <a:off x="4452840" y="1148400"/>
            <a:ext cx="178560" cy="177480"/>
          </a:xfrm>
          <a:prstGeom prst="stripedRightArrow">
            <a:avLst>
              <a:gd name="adj1" fmla="val 52665"/>
              <a:gd name="adj2" fmla="val 42005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  <p:sp>
        <p:nvSpPr>
          <p:cNvPr id="219" name="CustomShape 40"/>
          <p:cNvSpPr/>
          <p:nvPr/>
        </p:nvSpPr>
        <p:spPr>
          <a:xfrm>
            <a:off x="5572080" y="655560"/>
            <a:ext cx="1559160" cy="147708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220" name="CustomShape 41"/>
          <p:cNvSpPr/>
          <p:nvPr/>
        </p:nvSpPr>
        <p:spPr>
          <a:xfrm>
            <a:off x="5711760" y="787680"/>
            <a:ext cx="1280160" cy="1212840"/>
          </a:xfrm>
          <a:prstGeom prst="ellipse">
            <a:avLst/>
          </a:prstGeom>
          <a:solidFill>
            <a:srgbClr val="dce6f2"/>
          </a:solidFill>
          <a:ln w="38160">
            <a:solidFill>
              <a:srgbClr val="ffffff"/>
            </a:solidFill>
            <a:round/>
          </a:ln>
        </p:spPr>
      </p:sp>
      <p:sp>
        <p:nvSpPr>
          <p:cNvPr id="221" name="CustomShape 42"/>
          <p:cNvSpPr/>
          <p:nvPr/>
        </p:nvSpPr>
        <p:spPr>
          <a:xfrm>
            <a:off x="5875920" y="943200"/>
            <a:ext cx="951840" cy="901800"/>
          </a:xfrm>
          <a:prstGeom prst="ellipse">
            <a:avLst/>
          </a:prstGeom>
          <a:solidFill>
            <a:srgbClr val="a6a6a6"/>
          </a:solidFill>
          <a:ln w="38160">
            <a:solidFill>
              <a:srgbClr val="ffffff"/>
            </a:solidFill>
            <a:round/>
          </a:ln>
        </p:spPr>
      </p:sp>
      <p:sp>
        <p:nvSpPr>
          <p:cNvPr id="222" name="CustomShape 43"/>
          <p:cNvSpPr/>
          <p:nvPr/>
        </p:nvSpPr>
        <p:spPr>
          <a:xfrm>
            <a:off x="6096600" y="1183320"/>
            <a:ext cx="517680" cy="49032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round/>
          </a:ln>
        </p:spPr>
      </p:sp>
      <p:sp>
        <p:nvSpPr>
          <p:cNvPr id="223" name="CustomShape 44"/>
          <p:cNvSpPr/>
          <p:nvPr/>
        </p:nvSpPr>
        <p:spPr>
          <a:xfrm rot="5400000">
            <a:off x="6172920" y="1148040"/>
            <a:ext cx="178560" cy="177480"/>
          </a:xfrm>
          <a:prstGeom prst="stripedRightArrow">
            <a:avLst>
              <a:gd name="adj1" fmla="val 52665"/>
              <a:gd name="adj2" fmla="val 42005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24" name="CustomShape 45"/>
          <p:cNvSpPr/>
          <p:nvPr/>
        </p:nvSpPr>
        <p:spPr>
          <a:xfrm rot="16200000">
            <a:off x="6350400" y="1148400"/>
            <a:ext cx="178560" cy="177480"/>
          </a:xfrm>
          <a:prstGeom prst="stripedRightArrow">
            <a:avLst>
              <a:gd name="adj1" fmla="val 52665"/>
              <a:gd name="adj2" fmla="val 42005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  <p:sp>
        <p:nvSpPr>
          <p:cNvPr id="225" name="CustomShape 46"/>
          <p:cNvSpPr/>
          <p:nvPr/>
        </p:nvSpPr>
        <p:spPr>
          <a:xfrm>
            <a:off x="769320" y="2918160"/>
            <a:ext cx="8194680" cy="726480"/>
          </a:xfrm>
          <a:prstGeom prst="cube">
            <a:avLst>
              <a:gd name="adj" fmla="val 16512"/>
            </a:avLst>
          </a:prstGeom>
          <a:gradFill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 w="9360">
            <a:solidFill>
              <a:srgbClr val="98b855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 sz="2400">
                <a:solidFill>
                  <a:srgbClr val="000000"/>
                </a:solidFill>
                <a:latin typeface="Calibri"/>
              </a:rPr>
              <a:t>JNDI REFERENCE</a:t>
            </a:r>
            <a:r>
              <a:rPr b="1" lang="es-BO" sz="2000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es-BO" sz="1600">
                <a:solidFill>
                  <a:srgbClr val="000000"/>
                </a:solidFill>
                <a:latin typeface="Calibri"/>
              </a:rPr>
              <a:t>( EJB / RESOURCES / EXTERNAL / REMOTE / LOCAL / GLOBAL / APP / MODULE )</a:t>
            </a:r>
            <a:endParaRPr/>
          </a:p>
        </p:txBody>
      </p:sp>
      <p:sp>
        <p:nvSpPr>
          <p:cNvPr id="226" name="CustomShape 47"/>
          <p:cNvSpPr/>
          <p:nvPr/>
        </p:nvSpPr>
        <p:spPr>
          <a:xfrm rot="5400000">
            <a:off x="1137600" y="3971160"/>
            <a:ext cx="421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27" name="CustomShape 48"/>
          <p:cNvSpPr/>
          <p:nvPr/>
        </p:nvSpPr>
        <p:spPr>
          <a:xfrm rot="16200000">
            <a:off x="1137240" y="3533760"/>
            <a:ext cx="421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  <p:sp>
        <p:nvSpPr>
          <p:cNvPr id="228" name="CustomShape 49"/>
          <p:cNvSpPr/>
          <p:nvPr/>
        </p:nvSpPr>
        <p:spPr>
          <a:xfrm rot="5400000">
            <a:off x="3237480" y="3980160"/>
            <a:ext cx="421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29" name="CustomShape 50"/>
          <p:cNvSpPr/>
          <p:nvPr/>
        </p:nvSpPr>
        <p:spPr>
          <a:xfrm rot="16200000">
            <a:off x="3237120" y="3542760"/>
            <a:ext cx="421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  <p:sp>
        <p:nvSpPr>
          <p:cNvPr id="230" name="CustomShape 51"/>
          <p:cNvSpPr/>
          <p:nvPr/>
        </p:nvSpPr>
        <p:spPr>
          <a:xfrm rot="5400000">
            <a:off x="5380920" y="4001760"/>
            <a:ext cx="421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31" name="CustomShape 52"/>
          <p:cNvSpPr/>
          <p:nvPr/>
        </p:nvSpPr>
        <p:spPr>
          <a:xfrm rot="16200000">
            <a:off x="5380560" y="3564360"/>
            <a:ext cx="421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  <p:sp>
        <p:nvSpPr>
          <p:cNvPr id="232" name="CustomShape 53"/>
          <p:cNvSpPr/>
          <p:nvPr/>
        </p:nvSpPr>
        <p:spPr>
          <a:xfrm rot="5400000">
            <a:off x="7486920" y="3962520"/>
            <a:ext cx="421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33" name="CustomShape 54"/>
          <p:cNvSpPr/>
          <p:nvPr/>
        </p:nvSpPr>
        <p:spPr>
          <a:xfrm rot="16200000">
            <a:off x="7486560" y="3525120"/>
            <a:ext cx="421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  <p:sp>
        <p:nvSpPr>
          <p:cNvPr id="234" name="CustomShape 55"/>
          <p:cNvSpPr/>
          <p:nvPr/>
        </p:nvSpPr>
        <p:spPr>
          <a:xfrm>
            <a:off x="769320" y="2893680"/>
            <a:ext cx="8194680" cy="726480"/>
          </a:xfrm>
          <a:prstGeom prst="cube">
            <a:avLst>
              <a:gd name="adj" fmla="val 16512"/>
            </a:avLst>
          </a:prstGeom>
          <a:gradFill>
            <a:gsLst>
              <a:gs pos="0">
                <a:srgbClr val="bfecff"/>
              </a:gs>
              <a:gs pos="100000">
                <a:srgbClr val="e6f7ff"/>
              </a:gs>
            </a:gsLst>
            <a:lin ang="16200000"/>
          </a:gradFill>
          <a:ln w="9360">
            <a:solidFill>
              <a:srgbClr val="46aac4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 sz="2400">
                <a:solidFill>
                  <a:srgbClr val="000000"/>
                </a:solidFill>
                <a:latin typeface="Calibri"/>
              </a:rPr>
              <a:t>OSGI REFERENCE</a:t>
            </a:r>
            <a:r>
              <a:rPr b="1" lang="es-BO" sz="2000">
                <a:solidFill>
                  <a:srgbClr val="000000"/>
                </a:solidFill>
                <a:latin typeface="Calibri"/>
              </a:rPr>
              <a:t> </a:t>
            </a:r>
            <a:endParaRPr/>
          </a:p>
          <a:p>
            <a:pPr algn="ctr">
              <a:lnSpc>
                <a:spcPct val="100000"/>
              </a:lnSpc>
            </a:pPr>
            <a:r>
              <a:rPr b="1" lang="es-BO" sz="1600">
                <a:solidFill>
                  <a:srgbClr val="000000"/>
                </a:solidFill>
                <a:latin typeface="Calibri"/>
              </a:rPr>
              <a:t>( DINAMICO –MODULARIZACION RUNTIME  - OPEN SERVICE GATEWAY - microSERVICE)</a:t>
            </a:r>
            <a:endParaRPr/>
          </a:p>
        </p:txBody>
      </p:sp>
      <p:sp>
        <p:nvSpPr>
          <p:cNvPr id="235" name="CustomShape 56"/>
          <p:cNvSpPr/>
          <p:nvPr/>
        </p:nvSpPr>
        <p:spPr>
          <a:xfrm rot="16200000">
            <a:off x="2219040" y="1870200"/>
            <a:ext cx="556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36" name="CustomShape 57"/>
          <p:cNvSpPr/>
          <p:nvPr/>
        </p:nvSpPr>
        <p:spPr>
          <a:xfrm rot="5400000">
            <a:off x="2219400" y="2447640"/>
            <a:ext cx="556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  <p:sp>
        <p:nvSpPr>
          <p:cNvPr id="237" name="CustomShape 58"/>
          <p:cNvSpPr/>
          <p:nvPr/>
        </p:nvSpPr>
        <p:spPr>
          <a:xfrm rot="16200000">
            <a:off x="4151160" y="1881720"/>
            <a:ext cx="556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38" name="CustomShape 59"/>
          <p:cNvSpPr/>
          <p:nvPr/>
        </p:nvSpPr>
        <p:spPr>
          <a:xfrm rot="5400000">
            <a:off x="4151520" y="2459520"/>
            <a:ext cx="556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  <p:sp>
        <p:nvSpPr>
          <p:cNvPr id="239" name="CustomShape 60"/>
          <p:cNvSpPr/>
          <p:nvPr/>
        </p:nvSpPr>
        <p:spPr>
          <a:xfrm rot="16200000">
            <a:off x="6051600" y="1881720"/>
            <a:ext cx="556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240" name="CustomShape 61"/>
          <p:cNvSpPr/>
          <p:nvPr/>
        </p:nvSpPr>
        <p:spPr>
          <a:xfrm rot="5400000">
            <a:off x="6051960" y="2459520"/>
            <a:ext cx="556200" cy="517680"/>
          </a:xfrm>
          <a:prstGeom prst="striped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</p:spTree>
  </p:cSld>
  <p:timing>
    <p:tnLst>
      <p:par>
        <p:cTn id="230" dur="indefinite" restart="never" nodeType="tmRoot">
          <p:childTnLst>
            <p:seq>
              <p:cTn id="231" dur="indefinite" nodeType="mainSeq">
                <p:childTnLst>
                  <p:par>
                    <p:cTn id="232" fill="hold">
                      <p:stCondLst>
                        <p:cond delay="indefinite"/>
                      </p:stCondLst>
                      <p:childTnLst>
                        <p:par>
                          <p:cTn id="233" fill="hold">
                            <p:stCondLst>
                              <p:cond delay="0"/>
                            </p:stCondLst>
                            <p:childTnLst>
                              <p:par>
                                <p:cTn id="234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36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39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0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42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3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45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50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1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53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4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56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7" fill="hold">
                      <p:stCondLst>
                        <p:cond delay="indefinite"/>
                      </p:stCondLst>
                      <p:childTnLst>
                        <p:par>
                          <p:cTn id="258" fill="hold">
                            <p:stCondLst>
                              <p:cond delay="0"/>
                            </p:stCondLst>
                            <p:childTnLst>
                              <p:par>
                                <p:cTn id="259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61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nodeType="with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64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nodeType="with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67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nodeType="with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70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nodeType="with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73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nodeType="with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76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nodeType="with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79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nodeType="with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82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3" fill="hold">
                      <p:stCondLst>
                        <p:cond delay="indefinite"/>
                      </p:stCondLst>
                      <p:childTnLst>
                        <p:par>
                          <p:cTn id="284" fill="hold">
                            <p:stCondLst>
                              <p:cond delay="0"/>
                            </p:stCondLst>
                            <p:childTnLst>
                              <p:par>
                                <p:cTn id="285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8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8" fill="hold">
                      <p:stCondLst>
                        <p:cond delay="indefinite"/>
                      </p:stCondLst>
                      <p:childTnLst>
                        <p:par>
                          <p:cTn id="289" fill="hold">
                            <p:stCondLst>
                              <p:cond delay="0"/>
                            </p:stCondLst>
                            <p:childTnLst>
                              <p:par>
                                <p:cTn id="290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292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3" fill="hold">
                      <p:stCondLst>
                        <p:cond delay="indefinite"/>
                      </p:stCondLst>
                      <p:childTnLst>
                        <p:par>
                          <p:cTn id="294" fill="hold">
                            <p:stCondLst>
                              <p:cond delay="0"/>
                            </p:stCondLst>
                            <p:childTnLst>
                              <p:par>
                                <p:cTn id="295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29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8" fill="hold">
                      <p:stCondLst>
                        <p:cond delay="indefinite"/>
                      </p:stCondLst>
                      <p:childTnLst>
                        <p:par>
                          <p:cTn id="299" fill="hold">
                            <p:stCondLst>
                              <p:cond delay="0"/>
                            </p:stCondLst>
                            <p:childTnLst>
                              <p:par>
                                <p:cTn id="300" nodeType="clickEffect" fill="hold" presetClass="entr" presetID="16" presetSubtype="2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Horizontal)" transition="out">
                                      <p:cBhvr additive="repl">
                                        <p:cTn id="30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s-BO" sz="4400">
                <a:solidFill>
                  <a:srgbClr val="000000"/>
                </a:solidFill>
                <a:latin typeface="Calibri"/>
              </a:rPr>
              <a:t>ALCANCES</a:t>
            </a:r>
            <a:endParaRPr/>
          </a:p>
        </p:txBody>
      </p:sp>
      <p:sp>
        <p:nvSpPr>
          <p:cNvPr id="242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Según envergadura del Proyecto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Se definen FRAMEWORK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Se definen patrones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s-BO" sz="2400">
                <a:solidFill>
                  <a:srgbClr val="000000"/>
                </a:solidFill>
                <a:latin typeface="Calibri"/>
              </a:rPr>
              <a:t>Diseño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s-BO" sz="2400">
                <a:solidFill>
                  <a:srgbClr val="000000"/>
                </a:solidFill>
                <a:latin typeface="Calibri"/>
              </a:rPr>
              <a:t>Procesos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s-BO" sz="2400">
                <a:solidFill>
                  <a:srgbClr val="000000"/>
                </a:solidFill>
                <a:latin typeface="Calibri"/>
              </a:rPr>
              <a:t>Interacción de módulos 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Se definen y diseñan herramientas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Se definen el tipo y modalidad de las pruebas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Calidad – Codificación y  Mantenimiento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243" name="CustomShape 3"/>
          <p:cNvSpPr/>
          <p:nvPr/>
        </p:nvSpPr>
        <p:spPr>
          <a:xfrm>
            <a:off x="63360" y="-136440"/>
            <a:ext cx="10620000" cy="66384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s-BO" sz="4400">
                <a:solidFill>
                  <a:srgbClr val="000000"/>
                </a:solidFill>
                <a:latin typeface="Calibri"/>
              </a:rPr>
              <a:t>ARQUITECTURA VS. DISEÑO</a:t>
            </a:r>
            <a:endParaRPr/>
          </a:p>
        </p:txBody>
      </p:sp>
      <p:pic>
        <p:nvPicPr>
          <p:cNvPr id="81" name="table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67640" y="1917000"/>
            <a:ext cx="8208720" cy="456336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3" dur="indefinite" restart="never" nodeType="tmRoot">
          <p:childTnLst>
            <p:seq>
              <p:cTn id="4" dur="indefinite" nodeType="mainSeq">
                <p:childTnLst>
                  <p:par>
                    <p:cTn id="5" fill="hold">
                      <p:stCondLst>
                        <p:cond delay="indefinite"/>
                      </p:stCondLst>
                      <p:childTnLst>
                        <p:par>
                          <p:cTn id="6" fill="hold">
                            <p:stCondLst>
                              <p:cond delay="0"/>
                            </p:stCondLst>
                            <p:childTnLst>
                              <p:par>
                                <p:cTn id="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CustomShape 1"/>
          <p:cNvSpPr/>
          <p:nvPr/>
        </p:nvSpPr>
        <p:spPr>
          <a:xfrm>
            <a:off x="624240" y="4602240"/>
            <a:ext cx="4343400" cy="765360"/>
          </a:xfrm>
          <a:prstGeom prst="rect">
            <a:avLst/>
          </a:prstGeom>
          <a:solidFill>
            <a:srgbClr val="ffff66"/>
          </a:solidFill>
          <a:ln w="19080">
            <a:solidFill>
              <a:srgbClr val="663300"/>
            </a:solidFill>
            <a:miter/>
          </a:ln>
        </p:spPr>
      </p:sp>
      <p:sp>
        <p:nvSpPr>
          <p:cNvPr id="83" name="CustomShape 2"/>
          <p:cNvSpPr/>
          <p:nvPr/>
        </p:nvSpPr>
        <p:spPr>
          <a:xfrm flipV="1">
            <a:off x="624240" y="4159800"/>
            <a:ext cx="4343400" cy="441000"/>
          </a:xfrm>
          <a:prstGeom prst="rect">
            <a:avLst/>
          </a:prstGeom>
          <a:solidFill>
            <a:srgbClr val="cc9900"/>
          </a:solidFill>
          <a:ln w="19080">
            <a:solidFill>
              <a:srgbClr val="663300"/>
            </a:solidFill>
            <a:miter/>
          </a:ln>
        </p:spPr>
      </p:sp>
      <p:sp>
        <p:nvSpPr>
          <p:cNvPr id="84" name="CustomShape 3"/>
          <p:cNvSpPr/>
          <p:nvPr/>
        </p:nvSpPr>
        <p:spPr>
          <a:xfrm>
            <a:off x="624240" y="4713120"/>
            <a:ext cx="4343400" cy="413280"/>
          </a:xfrm>
          <a:prstGeom prst="rect">
            <a:avLst/>
          </a:prstGeom>
          <a:noFill/>
          <a:ln>
            <a:noFill/>
          </a:ln>
        </p:spPr>
        <p:txBody>
          <a:bodyPr lIns="108000" rIns="108000" tIns="54000" bIns="54000"/>
          <a:p>
            <a:pPr algn="ctr">
              <a:lnSpc>
                <a:spcPct val="100000"/>
              </a:lnSpc>
            </a:pPr>
            <a:r>
              <a:rPr lang="es-BO" sz="2000">
                <a:solidFill>
                  <a:srgbClr val="663300"/>
                </a:solidFill>
                <a:latin typeface="Verdana"/>
              </a:rPr>
              <a:t>Arquitectura</a:t>
            </a:r>
            <a:endParaRPr/>
          </a:p>
        </p:txBody>
      </p:sp>
      <p:sp>
        <p:nvSpPr>
          <p:cNvPr id="85" name="CustomShape 4"/>
          <p:cNvSpPr/>
          <p:nvPr/>
        </p:nvSpPr>
        <p:spPr>
          <a:xfrm>
            <a:off x="916200" y="3868200"/>
            <a:ext cx="3761280" cy="587160"/>
          </a:xfrm>
          <a:prstGeom prst="rect">
            <a:avLst/>
          </a:prstGeom>
          <a:solidFill>
            <a:srgbClr val="ffffcc"/>
          </a:solidFill>
          <a:ln w="9360">
            <a:solidFill>
              <a:srgbClr val="993300"/>
            </a:solidFill>
            <a:miter/>
          </a:ln>
        </p:spPr>
      </p:sp>
      <p:sp>
        <p:nvSpPr>
          <p:cNvPr id="86" name="CustomShape 5"/>
          <p:cNvSpPr/>
          <p:nvPr/>
        </p:nvSpPr>
        <p:spPr>
          <a:xfrm flipV="1">
            <a:off x="916200" y="3425760"/>
            <a:ext cx="3761280" cy="441000"/>
          </a:xfrm>
          <a:prstGeom prst="rect">
            <a:avLst/>
          </a:prstGeom>
          <a:solidFill>
            <a:srgbClr val="ffcc66"/>
          </a:solidFill>
          <a:ln w="9360">
            <a:solidFill>
              <a:srgbClr val="993300"/>
            </a:solidFill>
            <a:miter/>
          </a:ln>
        </p:spPr>
      </p:sp>
      <p:sp>
        <p:nvSpPr>
          <p:cNvPr id="87" name="CustomShape 6"/>
          <p:cNvSpPr/>
          <p:nvPr/>
        </p:nvSpPr>
        <p:spPr>
          <a:xfrm>
            <a:off x="1203480" y="3134160"/>
            <a:ext cx="3185280" cy="587160"/>
          </a:xfrm>
          <a:prstGeom prst="rect">
            <a:avLst/>
          </a:prstGeom>
          <a:solidFill>
            <a:srgbClr val="ffffcc"/>
          </a:solidFill>
          <a:ln w="9360">
            <a:solidFill>
              <a:srgbClr val="993300"/>
            </a:solidFill>
            <a:miter/>
          </a:ln>
        </p:spPr>
      </p:sp>
      <p:sp>
        <p:nvSpPr>
          <p:cNvPr id="88" name="CustomShape 7"/>
          <p:cNvSpPr/>
          <p:nvPr/>
        </p:nvSpPr>
        <p:spPr>
          <a:xfrm flipV="1">
            <a:off x="1203480" y="2691720"/>
            <a:ext cx="3185280" cy="441000"/>
          </a:xfrm>
          <a:prstGeom prst="rect">
            <a:avLst/>
          </a:prstGeom>
          <a:solidFill>
            <a:srgbClr val="ffcc66"/>
          </a:solidFill>
          <a:ln w="9360">
            <a:solidFill>
              <a:srgbClr val="993300"/>
            </a:solidFill>
            <a:miter/>
          </a:ln>
        </p:spPr>
      </p:sp>
      <p:sp>
        <p:nvSpPr>
          <p:cNvPr id="89" name="CustomShape 8"/>
          <p:cNvSpPr/>
          <p:nvPr/>
        </p:nvSpPr>
        <p:spPr>
          <a:xfrm>
            <a:off x="1493640" y="2400120"/>
            <a:ext cx="2604600" cy="587160"/>
          </a:xfrm>
          <a:prstGeom prst="rect">
            <a:avLst/>
          </a:prstGeom>
          <a:solidFill>
            <a:srgbClr val="ffffcc"/>
          </a:solidFill>
          <a:ln w="9360">
            <a:solidFill>
              <a:srgbClr val="993300"/>
            </a:solidFill>
            <a:miter/>
          </a:ln>
        </p:spPr>
      </p:sp>
      <p:sp>
        <p:nvSpPr>
          <p:cNvPr id="90" name="CustomShape 9"/>
          <p:cNvSpPr/>
          <p:nvPr/>
        </p:nvSpPr>
        <p:spPr>
          <a:xfrm flipV="1">
            <a:off x="1493640" y="1957680"/>
            <a:ext cx="2604600" cy="441000"/>
          </a:xfrm>
          <a:prstGeom prst="rect">
            <a:avLst/>
          </a:prstGeom>
          <a:solidFill>
            <a:srgbClr val="ffcc66"/>
          </a:solidFill>
          <a:ln w="9360">
            <a:solidFill>
              <a:srgbClr val="993300"/>
            </a:solidFill>
            <a:miter/>
          </a:ln>
        </p:spPr>
      </p:sp>
      <p:sp>
        <p:nvSpPr>
          <p:cNvPr id="91" name="CustomShape 10"/>
          <p:cNvSpPr/>
          <p:nvPr/>
        </p:nvSpPr>
        <p:spPr>
          <a:xfrm>
            <a:off x="905400" y="3901680"/>
            <a:ext cx="3711600" cy="382680"/>
          </a:xfrm>
          <a:prstGeom prst="rect">
            <a:avLst/>
          </a:prstGeom>
          <a:noFill/>
          <a:ln>
            <a:noFill/>
          </a:ln>
        </p:spPr>
        <p:txBody>
          <a:bodyPr lIns="108000" rIns="108000" tIns="54000" bIns="54000"/>
          <a:p>
            <a:pPr algn="ctr">
              <a:lnSpc>
                <a:spcPct val="100000"/>
              </a:lnSpc>
            </a:pPr>
            <a:r>
              <a:rPr lang="es-BO">
                <a:solidFill>
                  <a:srgbClr val="996633"/>
                </a:solidFill>
                <a:latin typeface="Verdana"/>
              </a:rPr>
              <a:t>Diseño</a:t>
            </a:r>
            <a:endParaRPr/>
          </a:p>
        </p:txBody>
      </p:sp>
      <p:sp>
        <p:nvSpPr>
          <p:cNvPr id="92" name="CustomShape 11"/>
          <p:cNvSpPr/>
          <p:nvPr/>
        </p:nvSpPr>
        <p:spPr>
          <a:xfrm>
            <a:off x="1256040" y="3181680"/>
            <a:ext cx="3080160" cy="382680"/>
          </a:xfrm>
          <a:prstGeom prst="rect">
            <a:avLst/>
          </a:prstGeom>
          <a:noFill/>
          <a:ln>
            <a:noFill/>
          </a:ln>
        </p:spPr>
        <p:txBody>
          <a:bodyPr lIns="108000" rIns="108000" tIns="54000" bIns="54000"/>
          <a:p>
            <a:pPr algn="ctr">
              <a:lnSpc>
                <a:spcPct val="100000"/>
              </a:lnSpc>
            </a:pPr>
            <a:r>
              <a:rPr lang="es-BO">
                <a:solidFill>
                  <a:srgbClr val="996633"/>
                </a:solidFill>
                <a:latin typeface="Verdana"/>
              </a:rPr>
              <a:t>Implementación</a:t>
            </a:r>
            <a:endParaRPr/>
          </a:p>
        </p:txBody>
      </p:sp>
      <p:sp>
        <p:nvSpPr>
          <p:cNvPr id="93" name="CustomShape 12"/>
          <p:cNvSpPr/>
          <p:nvPr/>
        </p:nvSpPr>
        <p:spPr>
          <a:xfrm>
            <a:off x="1535400" y="2469240"/>
            <a:ext cx="2521080" cy="382680"/>
          </a:xfrm>
          <a:prstGeom prst="rect">
            <a:avLst/>
          </a:prstGeom>
          <a:noFill/>
          <a:ln>
            <a:noFill/>
          </a:ln>
        </p:spPr>
        <p:txBody>
          <a:bodyPr lIns="108000" rIns="108000" tIns="54000" bIns="54000"/>
          <a:p>
            <a:pPr algn="ctr">
              <a:lnSpc>
                <a:spcPct val="100000"/>
              </a:lnSpc>
            </a:pPr>
            <a:r>
              <a:rPr lang="es-BO">
                <a:solidFill>
                  <a:srgbClr val="000000"/>
                </a:solidFill>
                <a:latin typeface="Verdana"/>
              </a:rPr>
              <a:t>Código</a:t>
            </a:r>
            <a:endParaRPr/>
          </a:p>
        </p:txBody>
      </p:sp>
      <p:sp>
        <p:nvSpPr>
          <p:cNvPr id="94" name="CustomShape 13"/>
          <p:cNvSpPr/>
          <p:nvPr/>
        </p:nvSpPr>
        <p:spPr>
          <a:xfrm>
            <a:off x="865440" y="4774320"/>
            <a:ext cx="192600" cy="292320"/>
          </a:xfrm>
          <a:prstGeom prst="triangle">
            <a:avLst>
              <a:gd name="adj" fmla="val 50000"/>
            </a:avLst>
          </a:prstGeom>
          <a:solidFill>
            <a:srgbClr val="663300"/>
          </a:solidFill>
          <a:ln>
            <a:noFill/>
          </a:ln>
        </p:spPr>
      </p:sp>
      <p:sp>
        <p:nvSpPr>
          <p:cNvPr id="95" name="CustomShape 14"/>
          <p:cNvSpPr/>
          <p:nvPr/>
        </p:nvSpPr>
        <p:spPr>
          <a:xfrm>
            <a:off x="1173960" y="4030200"/>
            <a:ext cx="192600" cy="292320"/>
          </a:xfrm>
          <a:prstGeom prst="triangle">
            <a:avLst>
              <a:gd name="adj" fmla="val 50000"/>
            </a:avLst>
          </a:prstGeom>
          <a:solidFill>
            <a:srgbClr val="cc9900"/>
          </a:solidFill>
          <a:ln>
            <a:noFill/>
          </a:ln>
        </p:spPr>
      </p:sp>
      <p:sp>
        <p:nvSpPr>
          <p:cNvPr id="96" name="CustomShape 15"/>
          <p:cNvSpPr/>
          <p:nvPr/>
        </p:nvSpPr>
        <p:spPr>
          <a:xfrm>
            <a:off x="1427400" y="3304080"/>
            <a:ext cx="192600" cy="294480"/>
          </a:xfrm>
          <a:prstGeom prst="triangle">
            <a:avLst>
              <a:gd name="adj" fmla="val 50000"/>
            </a:avLst>
          </a:prstGeom>
          <a:solidFill>
            <a:srgbClr val="cc9900"/>
          </a:solidFill>
          <a:ln>
            <a:noFill/>
          </a:ln>
        </p:spPr>
      </p:sp>
      <p:sp>
        <p:nvSpPr>
          <p:cNvPr id="97" name="CustomShape 16"/>
          <p:cNvSpPr/>
          <p:nvPr/>
        </p:nvSpPr>
        <p:spPr>
          <a:xfrm>
            <a:off x="4534200" y="4774320"/>
            <a:ext cx="192600" cy="292320"/>
          </a:xfrm>
          <a:prstGeom prst="triangle">
            <a:avLst>
              <a:gd name="adj" fmla="val 50000"/>
            </a:avLst>
          </a:prstGeom>
          <a:solidFill>
            <a:srgbClr val="663300"/>
          </a:solidFill>
          <a:ln>
            <a:noFill/>
          </a:ln>
        </p:spPr>
      </p:sp>
      <p:sp>
        <p:nvSpPr>
          <p:cNvPr id="98" name="CustomShape 17"/>
          <p:cNvSpPr/>
          <p:nvPr/>
        </p:nvSpPr>
        <p:spPr>
          <a:xfrm>
            <a:off x="4244040" y="4030200"/>
            <a:ext cx="192600" cy="292320"/>
          </a:xfrm>
          <a:prstGeom prst="triangle">
            <a:avLst>
              <a:gd name="adj" fmla="val 50000"/>
            </a:avLst>
          </a:prstGeom>
          <a:solidFill>
            <a:srgbClr val="cc9900"/>
          </a:solidFill>
          <a:ln>
            <a:noFill/>
          </a:ln>
        </p:spPr>
      </p:sp>
      <p:sp>
        <p:nvSpPr>
          <p:cNvPr id="99" name="CustomShape 18"/>
          <p:cNvSpPr/>
          <p:nvPr/>
        </p:nvSpPr>
        <p:spPr>
          <a:xfrm>
            <a:off x="3954960" y="3304080"/>
            <a:ext cx="192600" cy="294480"/>
          </a:xfrm>
          <a:prstGeom prst="triangle">
            <a:avLst>
              <a:gd name="adj" fmla="val 50000"/>
            </a:avLst>
          </a:prstGeom>
          <a:solidFill>
            <a:srgbClr val="cc9900"/>
          </a:solidFill>
          <a:ln>
            <a:noFill/>
          </a:ln>
        </p:spPr>
      </p:sp>
      <p:sp>
        <p:nvSpPr>
          <p:cNvPr id="100" name="CustomShape 19"/>
          <p:cNvSpPr/>
          <p:nvPr/>
        </p:nvSpPr>
        <p:spPr>
          <a:xfrm>
            <a:off x="63360" y="-136440"/>
            <a:ext cx="4762080" cy="3571560"/>
          </a:xfrm>
          <a:prstGeom prst="rect">
            <a:avLst/>
          </a:prstGeom>
          <a:noFill/>
          <a:ln>
            <a:noFill/>
          </a:ln>
        </p:spPr>
      </p:sp>
      <p:pic>
        <p:nvPicPr>
          <p:cNvPr id="101" name="Picture 3" descr=""/>
          <p:cNvPicPr/>
          <p:nvPr/>
        </p:nvPicPr>
        <p:blipFill>
          <a:blip r:embed="rId1"/>
          <a:stretch>
            <a:fillRect/>
          </a:stretch>
        </p:blipFill>
        <p:spPr>
          <a:xfrm>
            <a:off x="4968000" y="3483000"/>
            <a:ext cx="3800520" cy="2846880"/>
          </a:xfrm>
          <a:prstGeom prst="rect">
            <a:avLst/>
          </a:prstGeom>
          <a:ln>
            <a:noFill/>
          </a:ln>
        </p:spPr>
      </p:pic>
      <p:pic>
        <p:nvPicPr>
          <p:cNvPr id="102" name="Picture 4" descr=""/>
          <p:cNvPicPr/>
          <p:nvPr/>
        </p:nvPicPr>
        <p:blipFill>
          <a:blip r:embed="rId2"/>
          <a:stretch>
            <a:fillRect/>
          </a:stretch>
        </p:blipFill>
        <p:spPr>
          <a:xfrm>
            <a:off x="4968000" y="1276920"/>
            <a:ext cx="3774960" cy="2831040"/>
          </a:xfrm>
          <a:prstGeom prst="rect">
            <a:avLst/>
          </a:prstGeom>
          <a:ln>
            <a:noFill/>
          </a:ln>
        </p:spPr>
      </p:pic>
    </p:spTree>
  </p:cSld>
  <p:timing>
    <p:tnLst>
      <p:par>
        <p:cTn id="11" dur="indefinite" restart="never" nodeType="tmRoot">
          <p:childTnLst>
            <p:seq>
              <p:cTn id="12" dur="indefinite" nodeType="mainSeq">
                <p:childTnLst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7" dur="500" fill="hold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8" dur="500" fill="hold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3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4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0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s-BO" sz="4400">
                <a:solidFill>
                  <a:srgbClr val="000000"/>
                </a:solidFill>
                <a:latin typeface="Calibri"/>
              </a:rPr>
              <a:t>ALCANCES</a:t>
            </a:r>
            <a:endParaRPr/>
          </a:p>
        </p:txBody>
      </p:sp>
      <p:sp>
        <p:nvSpPr>
          <p:cNvPr id="104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Según envergadura de la entidad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Administración Centralizada de Seguridad 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Dominio de Autenticación y Autorización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Reglas de Negocio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Definición de Flujos Procesos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Digitalización de la Información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Seguimiento de la Información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5" name="CustomShape 3"/>
          <p:cNvSpPr/>
          <p:nvPr/>
        </p:nvSpPr>
        <p:spPr>
          <a:xfrm>
            <a:off x="63360" y="-136440"/>
            <a:ext cx="10620000" cy="6638400"/>
          </a:xfrm>
          <a:prstGeom prst="rect">
            <a:avLst/>
          </a:prstGeom>
          <a:noFill/>
          <a:ln>
            <a:noFill/>
          </a:ln>
        </p:spPr>
      </p:sp>
    </p:spTree>
  </p:cSld>
  <p:timing>
    <p:tnLst>
      <p:par>
        <p:cTn id="31" dur="indefinite" restart="never" nodeType="tmRoot">
          <p:childTnLst>
            <p:seq>
              <p:cTn id="3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TextShape 1"/>
          <p:cNvSpPr txBox="1"/>
          <p:nvPr/>
        </p:nvSpPr>
        <p:spPr>
          <a:xfrm>
            <a:off x="457200" y="274680"/>
            <a:ext cx="8229240" cy="1142640"/>
          </a:xfrm>
          <a:prstGeom prst="rect">
            <a:avLst/>
          </a:prstGeom>
        </p:spPr>
        <p:txBody>
          <a:bodyPr anchor="ctr"/>
          <a:p>
            <a:pPr algn="ctr">
              <a:lnSpc>
                <a:spcPct val="100000"/>
              </a:lnSpc>
            </a:pPr>
            <a:r>
              <a:rPr b="1" lang="es-BO" sz="4400">
                <a:solidFill>
                  <a:srgbClr val="000000"/>
                </a:solidFill>
                <a:latin typeface="Calibri"/>
              </a:rPr>
              <a:t>ALCANCES</a:t>
            </a:r>
            <a:endParaRPr/>
          </a:p>
        </p:txBody>
      </p:sp>
      <p:sp>
        <p:nvSpPr>
          <p:cNvPr id="107" name="TextShape 2"/>
          <p:cNvSpPr txBox="1"/>
          <p:nvPr/>
        </p:nvSpPr>
        <p:spPr>
          <a:xfrm>
            <a:off x="457200" y="1600200"/>
            <a:ext cx="8229240" cy="4525560"/>
          </a:xfrm>
          <a:prstGeom prst="rect">
            <a:avLst/>
          </a:prstGeom>
        </p:spPr>
        <p:txBody>
          <a:bodyPr/>
          <a:p>
            <a:pPr>
              <a:lnSpc>
                <a:spcPct val="100000"/>
              </a:lnSpc>
              <a:buFont typeface="Arial"/>
              <a:buChar char="•"/>
            </a:pPr>
            <a:r>
              <a:rPr lang="es-BO" sz="3200">
                <a:solidFill>
                  <a:srgbClr val="000000"/>
                </a:solidFill>
                <a:latin typeface="Calibri"/>
              </a:rPr>
              <a:t>Según envergadura de la entidad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Seguimiento de Cambio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Marco de despliegue o publicación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Entornos de Trabajo 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s-BO" sz="2400">
                <a:solidFill>
                  <a:srgbClr val="000000"/>
                </a:solidFill>
                <a:latin typeface="Calibri"/>
              </a:rPr>
              <a:t>Desarrollo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s-BO" sz="2400">
                <a:solidFill>
                  <a:srgbClr val="000000"/>
                </a:solidFill>
                <a:latin typeface="Calibri"/>
              </a:rPr>
              <a:t>Pruebas – Certificación – Pre-Produccion</a:t>
            </a:r>
            <a:endParaRPr/>
          </a:p>
          <a:p>
            <a:pPr lvl="2">
              <a:lnSpc>
                <a:spcPct val="100000"/>
              </a:lnSpc>
              <a:buFont typeface="Arial"/>
              <a:buChar char="•"/>
            </a:pPr>
            <a:r>
              <a:rPr lang="es-BO" sz="2400">
                <a:solidFill>
                  <a:srgbClr val="000000"/>
                </a:solidFill>
                <a:latin typeface="Calibri"/>
              </a:rPr>
              <a:t>Producción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Interoperabilidad</a:t>
            </a:r>
            <a:endParaRPr/>
          </a:p>
          <a:p>
            <a:pPr lvl="1">
              <a:lnSpc>
                <a:spcPct val="100000"/>
              </a:lnSpc>
              <a:buFont typeface="Arial"/>
              <a:buChar char="–"/>
            </a:pPr>
            <a:r>
              <a:rPr lang="es-BO" sz="2800">
                <a:solidFill>
                  <a:srgbClr val="000000"/>
                </a:solidFill>
                <a:latin typeface="Calibri"/>
              </a:rPr>
              <a:t>Capas de abstracción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sp>
        <p:nvSpPr>
          <p:cNvPr id="108" name="CustomShape 3"/>
          <p:cNvSpPr/>
          <p:nvPr/>
        </p:nvSpPr>
        <p:spPr>
          <a:xfrm>
            <a:off x="63360" y="-136440"/>
            <a:ext cx="10620000" cy="6638400"/>
          </a:xfrm>
          <a:prstGeom prst="rect">
            <a:avLst/>
          </a:prstGeom>
          <a:noFill/>
          <a:ln>
            <a:noFill/>
          </a:ln>
        </p:spPr>
      </p:sp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CustomShape 1"/>
          <p:cNvSpPr/>
          <p:nvPr/>
        </p:nvSpPr>
        <p:spPr>
          <a:xfrm>
            <a:off x="467640" y="4440240"/>
            <a:ext cx="8424720" cy="2228760"/>
          </a:xfrm>
          <a:prstGeom prst="rect">
            <a:avLst/>
          </a:prstGeom>
          <a:gradFill>
            <a:gsLst>
              <a:gs pos="0">
                <a:srgbClr val="bfecff"/>
              </a:gs>
              <a:gs pos="100000">
                <a:srgbClr val="e6f7ff"/>
              </a:gs>
            </a:gsLst>
            <a:lin ang="16200000"/>
          </a:gradFill>
          <a:ln w="9360">
            <a:solidFill>
              <a:srgbClr val="46aac4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000000"/>
                </a:solidFill>
                <a:latin typeface="Calibri"/>
              </a:rPr>
              <a:t>SISTEMA DE SEGUIMIENTO DE CAMBIO</a:t>
            </a:r>
            <a:endParaRPr/>
          </a:p>
        </p:txBody>
      </p:sp>
      <p:sp>
        <p:nvSpPr>
          <p:cNvPr id="110" name="CustomShape 2"/>
          <p:cNvSpPr/>
          <p:nvPr/>
        </p:nvSpPr>
        <p:spPr>
          <a:xfrm>
            <a:off x="2843640" y="4584240"/>
            <a:ext cx="647640" cy="500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111" name="CustomShape 3"/>
          <p:cNvSpPr/>
          <p:nvPr/>
        </p:nvSpPr>
        <p:spPr>
          <a:xfrm>
            <a:off x="5940000" y="4584240"/>
            <a:ext cx="647640" cy="5004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</p:sp>
      <p:sp>
        <p:nvSpPr>
          <p:cNvPr id="112" name="CustomShape 4"/>
          <p:cNvSpPr/>
          <p:nvPr/>
        </p:nvSpPr>
        <p:spPr>
          <a:xfrm>
            <a:off x="1257480" y="5897160"/>
            <a:ext cx="3242160" cy="575640"/>
          </a:xfrm>
          <a:prstGeom prst="can">
            <a:avLst>
              <a:gd name="adj" fmla="val 25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ffffff"/>
                </a:solidFill>
                <a:latin typeface="Calibri"/>
              </a:rPr>
              <a:t>REPOSITORIO DE CODIGO</a:t>
            </a:r>
            <a:endParaRPr/>
          </a:p>
        </p:txBody>
      </p:sp>
      <p:sp>
        <p:nvSpPr>
          <p:cNvPr id="113" name="CustomShape 5"/>
          <p:cNvSpPr/>
          <p:nvPr/>
        </p:nvSpPr>
        <p:spPr>
          <a:xfrm>
            <a:off x="4929840" y="5897160"/>
            <a:ext cx="3242160" cy="575640"/>
          </a:xfrm>
          <a:prstGeom prst="can">
            <a:avLst>
              <a:gd name="adj" fmla="val 25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ffffff"/>
                </a:solidFill>
                <a:latin typeface="Calibri"/>
              </a:rPr>
              <a:t>PRUEBAS UNITARIAS</a:t>
            </a:r>
            <a:endParaRPr/>
          </a:p>
        </p:txBody>
      </p:sp>
      <p:sp>
        <p:nvSpPr>
          <p:cNvPr id="114" name="CustomShape 6"/>
          <p:cNvSpPr/>
          <p:nvPr/>
        </p:nvSpPr>
        <p:spPr>
          <a:xfrm>
            <a:off x="3564000" y="332640"/>
            <a:ext cx="2304000" cy="486540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15" name="CustomShape 7"/>
          <p:cNvSpPr/>
          <p:nvPr/>
        </p:nvSpPr>
        <p:spPr>
          <a:xfrm>
            <a:off x="6588360" y="332640"/>
            <a:ext cx="2304000" cy="4865400"/>
          </a:xfrm>
          <a:prstGeom prst="rect">
            <a:avLst/>
          </a:prstGeom>
          <a:solidFill>
            <a:srgbClr val="c0504d"/>
          </a:solidFill>
          <a:ln w="25560">
            <a:solidFill>
              <a:srgbClr val="8e3b38"/>
            </a:solidFill>
            <a:round/>
          </a:ln>
        </p:spPr>
      </p:sp>
      <p:sp>
        <p:nvSpPr>
          <p:cNvPr id="116" name="CustomShape 8"/>
          <p:cNvSpPr/>
          <p:nvPr/>
        </p:nvSpPr>
        <p:spPr>
          <a:xfrm>
            <a:off x="467640" y="332640"/>
            <a:ext cx="2304000" cy="4865400"/>
          </a:xfrm>
          <a:prstGeom prst="rect">
            <a:avLst/>
          </a:prstGeom>
          <a:solidFill>
            <a:srgbClr val="9bbb59"/>
          </a:solidFill>
          <a:ln w="25560">
            <a:solidFill>
              <a:srgbClr val="728a41"/>
            </a:solidFill>
            <a:round/>
          </a:ln>
        </p:spPr>
      </p:sp>
      <p:sp>
        <p:nvSpPr>
          <p:cNvPr id="117" name="CustomShape 9"/>
          <p:cNvSpPr/>
          <p:nvPr/>
        </p:nvSpPr>
        <p:spPr>
          <a:xfrm>
            <a:off x="648720" y="3036240"/>
            <a:ext cx="863640" cy="647640"/>
          </a:xfrm>
          <a:prstGeom prst="can">
            <a:avLst>
              <a:gd name="adj" fmla="val 25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18" name="CustomShape 10"/>
          <p:cNvSpPr/>
          <p:nvPr/>
        </p:nvSpPr>
        <p:spPr>
          <a:xfrm>
            <a:off x="648720" y="1307880"/>
            <a:ext cx="1941480" cy="1151640"/>
          </a:xfrm>
          <a:prstGeom prst="rect">
            <a:avLst/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</p:sp>
      <p:sp>
        <p:nvSpPr>
          <p:cNvPr id="119" name="CustomShape 11"/>
          <p:cNvSpPr/>
          <p:nvPr/>
        </p:nvSpPr>
        <p:spPr>
          <a:xfrm>
            <a:off x="1369440" y="3900240"/>
            <a:ext cx="1293120" cy="1079640"/>
          </a:xfrm>
          <a:prstGeom prst="cube">
            <a:avLst>
              <a:gd name="adj" fmla="val 15677"/>
            </a:avLst>
          </a:prstGeom>
          <a:solidFill>
            <a:srgbClr val="000000"/>
          </a:solidFill>
          <a:ln w="3816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ffffff"/>
                </a:solidFill>
                <a:latin typeface="Calibri"/>
              </a:rPr>
              <a:t>EXTERNO </a:t>
            </a:r>
            <a:r>
              <a:rPr b="1" lang="es-BO" sz="1200">
                <a:solidFill>
                  <a:srgbClr val="ffffff"/>
                </a:solidFill>
                <a:latin typeface="Calibri"/>
              </a:rPr>
              <a:t>DESARROLLO</a:t>
            </a:r>
            <a:endParaRPr/>
          </a:p>
        </p:txBody>
      </p:sp>
      <p:sp>
        <p:nvSpPr>
          <p:cNvPr id="120" name="CustomShape 12"/>
          <p:cNvSpPr/>
          <p:nvPr/>
        </p:nvSpPr>
        <p:spPr>
          <a:xfrm>
            <a:off x="932400" y="2391480"/>
            <a:ext cx="289800" cy="64764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f79646"/>
            </a:solidFill>
            <a:round/>
          </a:ln>
        </p:spPr>
      </p:sp>
      <p:sp>
        <p:nvSpPr>
          <p:cNvPr id="121" name="CustomShape 13"/>
          <p:cNvSpPr/>
          <p:nvPr/>
        </p:nvSpPr>
        <p:spPr>
          <a:xfrm>
            <a:off x="1798560" y="2391480"/>
            <a:ext cx="358920" cy="150840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f79646"/>
            </a:solidFill>
            <a:round/>
          </a:ln>
        </p:spPr>
      </p:sp>
      <p:sp>
        <p:nvSpPr>
          <p:cNvPr id="122" name="CustomShape 14"/>
          <p:cNvSpPr/>
          <p:nvPr/>
        </p:nvSpPr>
        <p:spPr>
          <a:xfrm>
            <a:off x="1370520" y="1461600"/>
            <a:ext cx="579960" cy="867240"/>
          </a:xfrm>
          <a:prstGeom prst="cube">
            <a:avLst>
              <a:gd name="adj" fmla="val 16125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23" name="CustomShape 15"/>
          <p:cNvSpPr/>
          <p:nvPr/>
        </p:nvSpPr>
        <p:spPr>
          <a:xfrm>
            <a:off x="3708000" y="908640"/>
            <a:ext cx="1941480" cy="1511640"/>
          </a:xfrm>
          <a:prstGeom prst="rect">
            <a:avLst/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</p:sp>
      <p:sp>
        <p:nvSpPr>
          <p:cNvPr id="124" name="CustomShape 16"/>
          <p:cNvSpPr/>
          <p:nvPr/>
        </p:nvSpPr>
        <p:spPr>
          <a:xfrm>
            <a:off x="3991680" y="1436760"/>
            <a:ext cx="579960" cy="867240"/>
          </a:xfrm>
          <a:prstGeom prst="cube">
            <a:avLst>
              <a:gd name="adj" fmla="val 16125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25" name="CustomShape 17"/>
          <p:cNvSpPr/>
          <p:nvPr/>
        </p:nvSpPr>
        <p:spPr>
          <a:xfrm>
            <a:off x="4747320" y="1411200"/>
            <a:ext cx="579960" cy="867240"/>
          </a:xfrm>
          <a:prstGeom prst="cube">
            <a:avLst>
              <a:gd name="adj" fmla="val 16125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26" name="CustomShape 18"/>
          <p:cNvSpPr/>
          <p:nvPr/>
        </p:nvSpPr>
        <p:spPr>
          <a:xfrm>
            <a:off x="3852000" y="1052640"/>
            <a:ext cx="1656000" cy="254880"/>
          </a:xfrm>
          <a:prstGeom prst="round1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 sz="1400">
                <a:solidFill>
                  <a:srgbClr val="000000"/>
                </a:solidFill>
                <a:latin typeface="Calibri"/>
              </a:rPr>
              <a:t>BALANCEO</a:t>
            </a:r>
            <a:endParaRPr/>
          </a:p>
        </p:txBody>
      </p:sp>
      <p:sp>
        <p:nvSpPr>
          <p:cNvPr id="127" name="CustomShape 19"/>
          <p:cNvSpPr/>
          <p:nvPr/>
        </p:nvSpPr>
        <p:spPr>
          <a:xfrm>
            <a:off x="6734520" y="3123720"/>
            <a:ext cx="573480" cy="503640"/>
          </a:xfrm>
          <a:prstGeom prst="can">
            <a:avLst>
              <a:gd name="adj" fmla="val 25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28" name="CustomShape 20"/>
          <p:cNvSpPr/>
          <p:nvPr/>
        </p:nvSpPr>
        <p:spPr>
          <a:xfrm>
            <a:off x="6734520" y="476640"/>
            <a:ext cx="1941480" cy="2070720"/>
          </a:xfrm>
          <a:prstGeom prst="rect">
            <a:avLst/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</p:sp>
      <p:sp>
        <p:nvSpPr>
          <p:cNvPr id="129" name="CustomShape 21"/>
          <p:cNvSpPr/>
          <p:nvPr/>
        </p:nvSpPr>
        <p:spPr>
          <a:xfrm>
            <a:off x="7455240" y="3987720"/>
            <a:ext cx="1293120" cy="1079640"/>
          </a:xfrm>
          <a:prstGeom prst="cube">
            <a:avLst>
              <a:gd name="adj" fmla="val 15677"/>
            </a:avLst>
          </a:prstGeom>
          <a:solidFill>
            <a:srgbClr val="000000"/>
          </a:solidFill>
          <a:ln w="3816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ffffff"/>
                </a:solidFill>
                <a:latin typeface="Calibri"/>
              </a:rPr>
              <a:t>EXTERNO </a:t>
            </a:r>
            <a:r>
              <a:rPr b="1" lang="es-BO" sz="1200">
                <a:solidFill>
                  <a:srgbClr val="ffffff"/>
                </a:solidFill>
                <a:latin typeface="Calibri"/>
              </a:rPr>
              <a:t>PRUEBAS</a:t>
            </a:r>
            <a:endParaRPr/>
          </a:p>
        </p:txBody>
      </p:sp>
      <p:sp>
        <p:nvSpPr>
          <p:cNvPr id="130" name="CustomShape 22"/>
          <p:cNvSpPr/>
          <p:nvPr/>
        </p:nvSpPr>
        <p:spPr>
          <a:xfrm>
            <a:off x="7018200" y="2478960"/>
            <a:ext cx="289800" cy="64764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f79646"/>
            </a:solidFill>
            <a:round/>
          </a:ln>
        </p:spPr>
      </p:sp>
      <p:sp>
        <p:nvSpPr>
          <p:cNvPr id="131" name="CustomShape 23"/>
          <p:cNvSpPr/>
          <p:nvPr/>
        </p:nvSpPr>
        <p:spPr>
          <a:xfrm>
            <a:off x="7884360" y="2478960"/>
            <a:ext cx="358920" cy="150840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f79646"/>
            </a:solidFill>
            <a:round/>
          </a:ln>
        </p:spPr>
      </p:sp>
      <p:sp>
        <p:nvSpPr>
          <p:cNvPr id="132" name="CustomShape 24"/>
          <p:cNvSpPr/>
          <p:nvPr/>
        </p:nvSpPr>
        <p:spPr>
          <a:xfrm>
            <a:off x="7024680" y="3339720"/>
            <a:ext cx="573480" cy="503640"/>
          </a:xfrm>
          <a:prstGeom prst="can">
            <a:avLst>
              <a:gd name="adj" fmla="val 25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33" name="CustomShape 25"/>
          <p:cNvSpPr/>
          <p:nvPr/>
        </p:nvSpPr>
        <p:spPr>
          <a:xfrm>
            <a:off x="7018200" y="1563480"/>
            <a:ext cx="579960" cy="867240"/>
          </a:xfrm>
          <a:prstGeom prst="cube">
            <a:avLst>
              <a:gd name="adj" fmla="val 16125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34" name="CustomShape 26"/>
          <p:cNvSpPr/>
          <p:nvPr/>
        </p:nvSpPr>
        <p:spPr>
          <a:xfrm>
            <a:off x="7773840" y="1537560"/>
            <a:ext cx="579960" cy="867240"/>
          </a:xfrm>
          <a:prstGeom prst="cube">
            <a:avLst>
              <a:gd name="adj" fmla="val 16125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35" name="CustomShape 27"/>
          <p:cNvSpPr/>
          <p:nvPr/>
        </p:nvSpPr>
        <p:spPr>
          <a:xfrm>
            <a:off x="6877440" y="1155960"/>
            <a:ext cx="1656000" cy="254880"/>
          </a:xfrm>
          <a:prstGeom prst="round1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 sz="1400">
                <a:solidFill>
                  <a:srgbClr val="000000"/>
                </a:solidFill>
                <a:latin typeface="Calibri"/>
              </a:rPr>
              <a:t>BALANCEO</a:t>
            </a:r>
            <a:endParaRPr/>
          </a:p>
        </p:txBody>
      </p:sp>
      <p:sp>
        <p:nvSpPr>
          <p:cNvPr id="136" name="CustomShape 28"/>
          <p:cNvSpPr/>
          <p:nvPr/>
        </p:nvSpPr>
        <p:spPr>
          <a:xfrm>
            <a:off x="6877440" y="653400"/>
            <a:ext cx="1656000" cy="254880"/>
          </a:xfrm>
          <a:prstGeom prst="round1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 sz="1400">
                <a:solidFill>
                  <a:srgbClr val="000000"/>
                </a:solidFill>
                <a:latin typeface="Calibri"/>
              </a:rPr>
              <a:t>IDS – FW - CACHE</a:t>
            </a:r>
            <a:endParaRPr/>
          </a:p>
        </p:txBody>
      </p:sp>
      <p:sp>
        <p:nvSpPr>
          <p:cNvPr id="137" name="CustomShape 29"/>
          <p:cNvSpPr/>
          <p:nvPr/>
        </p:nvSpPr>
        <p:spPr>
          <a:xfrm>
            <a:off x="3708000" y="2997000"/>
            <a:ext cx="573480" cy="503640"/>
          </a:xfrm>
          <a:prstGeom prst="can">
            <a:avLst>
              <a:gd name="adj" fmla="val 25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  <p:sp>
        <p:nvSpPr>
          <p:cNvPr id="138" name="CustomShape 30"/>
          <p:cNvSpPr/>
          <p:nvPr/>
        </p:nvSpPr>
        <p:spPr>
          <a:xfrm>
            <a:off x="4428720" y="3861000"/>
            <a:ext cx="1293120" cy="1079640"/>
          </a:xfrm>
          <a:prstGeom prst="cube">
            <a:avLst>
              <a:gd name="adj" fmla="val 15677"/>
            </a:avLst>
          </a:prstGeom>
          <a:solidFill>
            <a:srgbClr val="000000"/>
          </a:solidFill>
          <a:ln w="3816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ffffff"/>
                </a:solidFill>
                <a:latin typeface="Calibri"/>
              </a:rPr>
              <a:t>EXTERNO </a:t>
            </a:r>
            <a:r>
              <a:rPr b="1" lang="es-BO" sz="1200">
                <a:solidFill>
                  <a:srgbClr val="ffffff"/>
                </a:solidFill>
                <a:latin typeface="Calibri"/>
              </a:rPr>
              <a:t>PRUEBAS</a:t>
            </a:r>
            <a:endParaRPr/>
          </a:p>
        </p:txBody>
      </p:sp>
      <p:sp>
        <p:nvSpPr>
          <p:cNvPr id="139" name="CustomShape 31"/>
          <p:cNvSpPr/>
          <p:nvPr/>
        </p:nvSpPr>
        <p:spPr>
          <a:xfrm>
            <a:off x="3991680" y="2352240"/>
            <a:ext cx="289800" cy="64764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f79646"/>
            </a:solidFill>
            <a:round/>
          </a:ln>
        </p:spPr>
      </p:sp>
      <p:sp>
        <p:nvSpPr>
          <p:cNvPr id="140" name="CustomShape 32"/>
          <p:cNvSpPr/>
          <p:nvPr/>
        </p:nvSpPr>
        <p:spPr>
          <a:xfrm>
            <a:off x="4857840" y="2352240"/>
            <a:ext cx="358920" cy="1508400"/>
          </a:xfrm>
          <a:prstGeom prst="upDownArrow">
            <a:avLst>
              <a:gd name="adj1" fmla="val 50000"/>
              <a:gd name="adj2" fmla="val 50000"/>
            </a:avLst>
          </a:prstGeom>
          <a:solidFill>
            <a:srgbClr val="ffffff"/>
          </a:solidFill>
          <a:ln w="25560">
            <a:solidFill>
              <a:srgbClr val="f79646"/>
            </a:solidFill>
            <a:round/>
          </a:ln>
        </p:spPr>
      </p:sp>
      <p:sp>
        <p:nvSpPr>
          <p:cNvPr id="141" name="CustomShape 33"/>
          <p:cNvSpPr/>
          <p:nvPr/>
        </p:nvSpPr>
        <p:spPr>
          <a:xfrm>
            <a:off x="3998160" y="3213000"/>
            <a:ext cx="573480" cy="503640"/>
          </a:xfrm>
          <a:prstGeom prst="can">
            <a:avLst>
              <a:gd name="adj" fmla="val 25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</p:sp>
    </p:spTree>
  </p:cSld>
  <p:timing>
    <p:tnLst>
      <p:par>
        <p:cTn id="33" dur="indefinite" restart="never" nodeType="tmRoot">
          <p:childTnLst>
            <p:seq>
              <p:cTn id="34" dur="indefinite" nodeType="mainSeq">
                <p:childTnLst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39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44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49" dur="1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0" dur="1000" fill="hold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1" dur="1000" fill="hold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nodeType="clickEffect" fill="hold" presetClass="entr" presetID="4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 additive="repl">
                                        <p:cTn id="56" dur="1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  <p:anim calcmode="lin" valueType="num">
                                      <p:cBhvr additive="repl">
                                        <p:cTn id="57" dur="1000" fill="hold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58" dur="1000" fill="hold"/>
                                        <p:tgtEl>
                                          <p:spTgt spid="-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63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nodeType="clickEffect" fill="hold" presetClass="entr" presetID="2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wipe(down)" transition="out">
                                      <p:cBhvr additive="repl">
                                        <p:cTn id="68" dur="5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CustomShape 1"/>
          <p:cNvSpPr/>
          <p:nvPr/>
        </p:nvSpPr>
        <p:spPr>
          <a:xfrm>
            <a:off x="395640" y="908640"/>
            <a:ext cx="8352720" cy="5328360"/>
          </a:xfrm>
          <a:prstGeom prst="rect">
            <a:avLst/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rIns="90000" tIns="45000" bIns="45000"/>
          <a:p>
            <a:pPr>
              <a:lnSpc>
                <a:spcPct val="100000"/>
              </a:lnSpc>
            </a:pPr>
            <a:r>
              <a:rPr b="1" lang="es-BO" sz="2400">
                <a:solidFill>
                  <a:srgbClr val="ffffff"/>
                </a:solidFill>
                <a:latin typeface="Calibri"/>
              </a:rPr>
              <a:t>ENTORNO  DE TRABAJO</a:t>
            </a:r>
            <a:endParaRPr/>
          </a:p>
        </p:txBody>
      </p:sp>
      <p:sp>
        <p:nvSpPr>
          <p:cNvPr id="143" name="CustomShape 2"/>
          <p:cNvSpPr/>
          <p:nvPr/>
        </p:nvSpPr>
        <p:spPr>
          <a:xfrm>
            <a:off x="611640" y="1412640"/>
            <a:ext cx="935640" cy="4680000"/>
          </a:xfrm>
          <a:prstGeom prst="rect">
            <a:avLst/>
          </a:prstGeom>
          <a:solidFill>
            <a:srgbClr val="ffffff"/>
          </a:solidFill>
          <a:ln w="25560">
            <a:solidFill>
              <a:srgbClr val="f79646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 sz="2400">
                <a:solidFill>
                  <a:srgbClr val="000000"/>
                </a:solidFill>
                <a:latin typeface="Calibri"/>
              </a:rPr>
              <a:t>MODULO DE SEGURIDAD </a:t>
            </a:r>
            <a:endParaRPr/>
          </a:p>
          <a:p>
            <a:pPr algn="ctr">
              <a:lnSpc>
                <a:spcPct val="100000"/>
              </a:lnSpc>
            </a:pPr>
            <a:r>
              <a:rPr lang="es-BO">
                <a:solidFill>
                  <a:srgbClr val="000000"/>
                </a:solidFill>
                <a:latin typeface="Calibri"/>
              </a:rPr>
              <a:t>ADMINISTRACION </a:t>
            </a:r>
            <a:endParaRPr/>
          </a:p>
        </p:txBody>
      </p:sp>
      <p:sp>
        <p:nvSpPr>
          <p:cNvPr id="144" name="CustomShape 3"/>
          <p:cNvSpPr/>
          <p:nvPr/>
        </p:nvSpPr>
        <p:spPr>
          <a:xfrm>
            <a:off x="1691640" y="1412640"/>
            <a:ext cx="6840000" cy="575640"/>
          </a:xfrm>
          <a:prstGeom prst="rect">
            <a:avLst/>
          </a:prstGeom>
          <a:gradFill>
            <a:gsLst>
              <a:gs pos="0">
                <a:srgbClr val="ffc1be"/>
              </a:gs>
              <a:gs pos="100000">
                <a:srgbClr val="ffe5e5"/>
              </a:gs>
            </a:gsLst>
            <a:lin ang="16200000"/>
          </a:gradFill>
          <a:ln w="9360">
            <a:solidFill>
              <a:srgbClr val="be4b48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000000"/>
                </a:solidFill>
                <a:latin typeface="Calibri"/>
              </a:rPr>
              <a:t>AUTENTICACION Y AUTORIZACION</a:t>
            </a:r>
            <a:endParaRPr/>
          </a:p>
        </p:txBody>
      </p:sp>
      <p:sp>
        <p:nvSpPr>
          <p:cNvPr id="145" name="CustomShape 4"/>
          <p:cNvSpPr/>
          <p:nvPr/>
        </p:nvSpPr>
        <p:spPr>
          <a:xfrm>
            <a:off x="1691640" y="2146680"/>
            <a:ext cx="5544360" cy="1425960"/>
          </a:xfrm>
          <a:prstGeom prst="rect">
            <a:avLst/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000000"/>
                </a:solidFill>
                <a:latin typeface="Calibri"/>
              </a:rPr>
              <a:t>MARCO DE DESPLIEGUE O PUBLICACION</a:t>
            </a:r>
            <a:endParaRPr/>
          </a:p>
        </p:txBody>
      </p:sp>
      <p:sp>
        <p:nvSpPr>
          <p:cNvPr id="146" name="CustomShape 5"/>
          <p:cNvSpPr/>
          <p:nvPr/>
        </p:nvSpPr>
        <p:spPr>
          <a:xfrm>
            <a:off x="1691640" y="4062600"/>
            <a:ext cx="1367640" cy="1315080"/>
          </a:xfrm>
          <a:prstGeom prst="rect">
            <a:avLst/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ffffff"/>
                </a:solidFill>
                <a:latin typeface="Calibri"/>
              </a:rPr>
              <a:t>REGLAS DE NEGOCIO</a:t>
            </a:r>
            <a:endParaRPr/>
          </a:p>
        </p:txBody>
      </p:sp>
      <p:sp>
        <p:nvSpPr>
          <p:cNvPr id="147" name="CustomShape 6"/>
          <p:cNvSpPr/>
          <p:nvPr/>
        </p:nvSpPr>
        <p:spPr>
          <a:xfrm>
            <a:off x="3132000" y="4062600"/>
            <a:ext cx="1285920" cy="1315080"/>
          </a:xfrm>
          <a:prstGeom prst="rect">
            <a:avLst/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ffffff"/>
                </a:solidFill>
                <a:latin typeface="Calibri"/>
              </a:rPr>
              <a:t>FLUJO DE TRABAJO</a:t>
            </a:r>
            <a:endParaRPr/>
          </a:p>
        </p:txBody>
      </p:sp>
      <p:sp>
        <p:nvSpPr>
          <p:cNvPr id="148" name="CustomShape 7"/>
          <p:cNvSpPr/>
          <p:nvPr/>
        </p:nvSpPr>
        <p:spPr>
          <a:xfrm>
            <a:off x="1691640" y="3617280"/>
            <a:ext cx="5544360" cy="387720"/>
          </a:xfrm>
          <a:prstGeom prst="rect">
            <a:avLst/>
          </a:prstGeom>
          <a:gradFill>
            <a:gsLst>
              <a:gs pos="0">
                <a:srgbClr val="e3fbc2"/>
              </a:gs>
              <a:gs pos="100000">
                <a:srgbClr val="f4ffe6"/>
              </a:gs>
            </a:gsLst>
            <a:lin ang="16200000"/>
          </a:gradFill>
          <a:ln w="9360">
            <a:solidFill>
              <a:srgbClr val="98b855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000000"/>
                </a:solidFill>
                <a:latin typeface="Calibri"/>
              </a:rPr>
              <a:t>REPORTES</a:t>
            </a:r>
            <a:endParaRPr/>
          </a:p>
        </p:txBody>
      </p:sp>
      <p:sp>
        <p:nvSpPr>
          <p:cNvPr id="149" name="CustomShape 8"/>
          <p:cNvSpPr/>
          <p:nvPr/>
        </p:nvSpPr>
        <p:spPr>
          <a:xfrm>
            <a:off x="7308360" y="2146680"/>
            <a:ext cx="1223640" cy="1858320"/>
          </a:xfrm>
          <a:prstGeom prst="rect">
            <a:avLst/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000000"/>
                </a:solidFill>
                <a:latin typeface="Calibri"/>
              </a:rPr>
              <a:t>INTEROPERATIVIDAD</a:t>
            </a:r>
            <a:endParaRPr/>
          </a:p>
        </p:txBody>
      </p:sp>
      <p:sp>
        <p:nvSpPr>
          <p:cNvPr id="150" name="CustomShape 9"/>
          <p:cNvSpPr/>
          <p:nvPr/>
        </p:nvSpPr>
        <p:spPr>
          <a:xfrm>
            <a:off x="1691640" y="5431680"/>
            <a:ext cx="6840360" cy="661320"/>
          </a:xfrm>
          <a:prstGeom prst="rect">
            <a:avLst/>
          </a:prstGeom>
          <a:gradFill>
            <a:gsLst>
              <a:gs pos="0">
                <a:srgbClr val="d0d0d0"/>
              </a:gs>
              <a:gs pos="100000">
                <a:srgbClr val="ededed"/>
              </a:gs>
            </a:gsLst>
            <a:lin ang="16200000"/>
          </a:gradFill>
          <a:ln w="93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000000"/>
                </a:solidFill>
                <a:latin typeface="Calibri"/>
              </a:rPr>
              <a:t>MODULO DE AUDITORIA INFORMATICA</a:t>
            </a:r>
            <a:endParaRPr/>
          </a:p>
        </p:txBody>
      </p:sp>
      <p:sp>
        <p:nvSpPr>
          <p:cNvPr id="151" name="CustomShape 10"/>
          <p:cNvSpPr/>
          <p:nvPr/>
        </p:nvSpPr>
        <p:spPr>
          <a:xfrm>
            <a:off x="7308720" y="4062600"/>
            <a:ext cx="1223280" cy="1315080"/>
          </a:xfrm>
          <a:prstGeom prst="rec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>
                <a:solidFill>
                  <a:srgbClr val="000000"/>
                </a:solidFill>
                <a:latin typeface="Calibri"/>
              </a:rPr>
              <a:t>PARAMETRIZACION</a:t>
            </a:r>
            <a:endParaRPr/>
          </a:p>
        </p:txBody>
      </p:sp>
      <p:sp>
        <p:nvSpPr>
          <p:cNvPr id="152" name="CustomShape 11"/>
          <p:cNvSpPr/>
          <p:nvPr/>
        </p:nvSpPr>
        <p:spPr>
          <a:xfrm>
            <a:off x="4500000" y="4062600"/>
            <a:ext cx="1285920" cy="1318680"/>
          </a:xfrm>
          <a:prstGeom prst="rect">
            <a:avLst/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ffffff"/>
                </a:solidFill>
                <a:latin typeface="Calibri"/>
              </a:rPr>
              <a:t>DOCUMENTACION DIGITAL</a:t>
            </a:r>
            <a:endParaRPr/>
          </a:p>
        </p:txBody>
      </p:sp>
      <p:sp>
        <p:nvSpPr>
          <p:cNvPr id="153" name="CustomShape 12"/>
          <p:cNvSpPr/>
          <p:nvPr/>
        </p:nvSpPr>
        <p:spPr>
          <a:xfrm>
            <a:off x="1830960" y="2225160"/>
            <a:ext cx="3280680" cy="12787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r">
              <a:lnSpc>
                <a:spcPct val="100000"/>
              </a:lnSpc>
            </a:pPr>
            <a:r>
              <a:rPr b="1" lang="es-BO">
                <a:solidFill>
                  <a:srgbClr val="000000"/>
                </a:solidFill>
                <a:latin typeface="Calibri"/>
              </a:rPr>
              <a:t>SISTEMAS CORE</a:t>
            </a:r>
            <a:endParaRPr/>
          </a:p>
        </p:txBody>
      </p:sp>
      <p:sp>
        <p:nvSpPr>
          <p:cNvPr id="154" name="CustomShape 13"/>
          <p:cNvSpPr/>
          <p:nvPr/>
        </p:nvSpPr>
        <p:spPr>
          <a:xfrm>
            <a:off x="5220000" y="2205000"/>
            <a:ext cx="1872000" cy="1278720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>
              <a:lnSpc>
                <a:spcPct val="100000"/>
              </a:lnSpc>
            </a:pPr>
            <a:r>
              <a:rPr b="1" lang="es-BO">
                <a:solidFill>
                  <a:srgbClr val="000000"/>
                </a:solidFill>
                <a:latin typeface="Calibri"/>
              </a:rPr>
              <a:t>SISTEMAS DE APOYO</a:t>
            </a:r>
            <a:endParaRPr/>
          </a:p>
        </p:txBody>
      </p:sp>
      <p:sp>
        <p:nvSpPr>
          <p:cNvPr id="155" name="CustomShape 14"/>
          <p:cNvSpPr/>
          <p:nvPr/>
        </p:nvSpPr>
        <p:spPr>
          <a:xfrm>
            <a:off x="2015640" y="2368440"/>
            <a:ext cx="611640" cy="47556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ffffff"/>
                </a:solidFill>
                <a:latin typeface="Calibri"/>
              </a:rPr>
              <a:t>M 1</a:t>
            </a:r>
            <a:endParaRPr/>
          </a:p>
        </p:txBody>
      </p:sp>
      <p:sp>
        <p:nvSpPr>
          <p:cNvPr id="156" name="CustomShape 15"/>
          <p:cNvSpPr/>
          <p:nvPr/>
        </p:nvSpPr>
        <p:spPr>
          <a:xfrm>
            <a:off x="6372360" y="2925000"/>
            <a:ext cx="611640" cy="47556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ffffff"/>
                </a:solidFill>
                <a:latin typeface="Calibri"/>
              </a:rPr>
              <a:t>M 4</a:t>
            </a:r>
            <a:endParaRPr/>
          </a:p>
        </p:txBody>
      </p:sp>
      <p:sp>
        <p:nvSpPr>
          <p:cNvPr id="157" name="CustomShape 16"/>
          <p:cNvSpPr/>
          <p:nvPr/>
        </p:nvSpPr>
        <p:spPr>
          <a:xfrm>
            <a:off x="5868000" y="4062600"/>
            <a:ext cx="1367640" cy="1318680"/>
          </a:xfrm>
          <a:prstGeom prst="rect">
            <a:avLst/>
          </a:prstGeom>
          <a:solidFill>
            <a:srgbClr val="c0504d"/>
          </a:solidFill>
          <a:ln w="38160">
            <a:solidFill>
              <a:srgbClr val="ffffff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ffffff"/>
                </a:solidFill>
                <a:latin typeface="Calibri"/>
              </a:rPr>
              <a:t>NUCLEO TRANSACCIONAL</a:t>
            </a:r>
            <a:endParaRPr/>
          </a:p>
        </p:txBody>
      </p:sp>
      <p:sp>
        <p:nvSpPr>
          <p:cNvPr id="158" name="CustomShape 17"/>
          <p:cNvSpPr/>
          <p:nvPr/>
        </p:nvSpPr>
        <p:spPr>
          <a:xfrm>
            <a:off x="2015640" y="2925000"/>
            <a:ext cx="611640" cy="47556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>
                <a:solidFill>
                  <a:srgbClr val="ffffff"/>
                </a:solidFill>
                <a:latin typeface="Calibri"/>
              </a:rPr>
              <a:t>M 2</a:t>
            </a:r>
            <a:endParaRPr/>
          </a:p>
        </p:txBody>
      </p:sp>
    </p:spTree>
  </p:cSld>
  <p:timing>
    <p:tnLst>
      <p:par>
        <p:cTn id="69" dur="indefinite" restart="never" nodeType="tmRoot">
          <p:childTnLst>
            <p:seq>
              <p:cTn id="70" dur="indefinite" nodeType="mainSeq">
                <p:childTnLst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nodeType="clickEffect" fill="hold" presetClass="entr" presetID="16" presetSubtype="2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arn(inVertical)" transition="out">
                                      <p:cBhvr additive="repl">
                                        <p:cTn id="75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nodeType="clickEffect" fill="hold" presetClass="entr" presetID="2" presetSubtype="8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0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1" dur="500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nodeType="clickEffect" fill="hold" presetClass="entr" presetID="2" presetSubtype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86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7" dur="5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2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3" dur="50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98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99" dur="50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04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05" dur="500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0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1" dur="500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16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17" dur="500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2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3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28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29" dur="500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nodeType="clickEffect" fill="hold" presetClass="entr" presetID="2" presetSubtype="2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4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35" dur="500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nodeType="clickEffect" fill="hold" presetClass="entr" presetID="2" presetSubtype="4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40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1" dur="500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44" dur="2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nodeType="with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47" dur="2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nodeType="click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2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3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4" dur="10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55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nodeType="with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58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59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0" dur="10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61"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2" nodeType="withEffect" fill="hold" presetClass="entr" presetID="3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64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5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/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66" dur="10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9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 additive="repl">
                                        <p:cTn id="167"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CustomShape 1"/>
          <p:cNvSpPr/>
          <p:nvPr/>
        </p:nvSpPr>
        <p:spPr>
          <a:xfrm>
            <a:off x="1475640" y="613440"/>
            <a:ext cx="6012000" cy="569556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60" name="CustomShape 2"/>
          <p:cNvSpPr/>
          <p:nvPr/>
        </p:nvSpPr>
        <p:spPr>
          <a:xfrm>
            <a:off x="3389400" y="615240"/>
            <a:ext cx="2224440" cy="559800"/>
          </a:xfrm>
          <a:prstGeom prst="rect">
            <a:avLst/>
          </a:prstGeom>
          <a:noFill/>
          <a:ln w="25560"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SEGURIDAD – JEE / JAAS</a:t>
            </a:r>
            <a:r>
              <a:rPr lang="es-BO" sz="1600">
                <a:solidFill>
                  <a:srgbClr val="ffffff"/>
                </a:solidFill>
                <a:latin typeface="Calibri"/>
              </a:rPr>
              <a:t>
</a:t>
            </a:r>
            <a:r>
              <a:rPr lang="es-BO" sz="1600">
                <a:solidFill>
                  <a:srgbClr val="ffffff"/>
                </a:solidFill>
                <a:latin typeface="Calibri"/>
              </a:rPr>
              <a:t>(LDAP–JDBC–FILE-CERT)</a:t>
            </a:r>
            <a:endParaRPr/>
          </a:p>
        </p:txBody>
      </p:sp>
      <p:sp>
        <p:nvSpPr>
          <p:cNvPr id="161" name="CustomShape 3"/>
          <p:cNvSpPr/>
          <p:nvPr/>
        </p:nvSpPr>
        <p:spPr>
          <a:xfrm>
            <a:off x="2046960" y="1117440"/>
            <a:ext cx="4936680" cy="467676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round/>
          </a:ln>
        </p:spPr>
      </p:sp>
      <p:sp>
        <p:nvSpPr>
          <p:cNvPr id="162" name="CustomShape 4"/>
          <p:cNvSpPr/>
          <p:nvPr/>
        </p:nvSpPr>
        <p:spPr>
          <a:xfrm>
            <a:off x="3428640" y="1165320"/>
            <a:ext cx="2219040" cy="581400"/>
          </a:xfrm>
          <a:prstGeom prst="rect">
            <a:avLst/>
          </a:prstGeom>
          <a:noFill/>
          <a:ln w="25560"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JAR – SERVICIO </a:t>
            </a:r>
            <a:endParaRPr/>
          </a:p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( INTERFACES - POJOS)</a:t>
            </a:r>
            <a:endParaRPr/>
          </a:p>
        </p:txBody>
      </p:sp>
      <p:sp>
        <p:nvSpPr>
          <p:cNvPr id="163" name="CustomShape 5"/>
          <p:cNvSpPr/>
          <p:nvPr/>
        </p:nvSpPr>
        <p:spPr>
          <a:xfrm>
            <a:off x="2698920" y="1758240"/>
            <a:ext cx="3670560" cy="3477600"/>
          </a:xfrm>
          <a:prstGeom prst="ellipse">
            <a:avLst/>
          </a:prstGeom>
          <a:solidFill>
            <a:srgbClr val="ffc000"/>
          </a:solidFill>
          <a:ln w="38160">
            <a:solidFill>
              <a:srgbClr val="ffffff"/>
            </a:solidFill>
            <a:round/>
          </a:ln>
        </p:spPr>
      </p:sp>
      <p:sp>
        <p:nvSpPr>
          <p:cNvPr id="164" name="CustomShape 6"/>
          <p:cNvSpPr/>
          <p:nvPr/>
        </p:nvSpPr>
        <p:spPr>
          <a:xfrm>
            <a:off x="3638520" y="1804320"/>
            <a:ext cx="1739520" cy="455760"/>
          </a:xfrm>
          <a:prstGeom prst="rect">
            <a:avLst/>
          </a:prstGeom>
          <a:noFill/>
          <a:ln w="25560"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IMPLEMENTACION</a:t>
            </a:r>
            <a:endParaRPr/>
          </a:p>
        </p:txBody>
      </p:sp>
      <p:sp>
        <p:nvSpPr>
          <p:cNvPr id="165" name="CustomShape 7"/>
          <p:cNvSpPr/>
          <p:nvPr/>
        </p:nvSpPr>
        <p:spPr>
          <a:xfrm>
            <a:off x="3130920" y="2356560"/>
            <a:ext cx="2519280" cy="18226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s-BO" sz="2000">
                <a:solidFill>
                  <a:srgbClr val="000000"/>
                </a:solidFill>
                <a:latin typeface="Calibri"/>
              </a:rPr>
              <a:t>Seguridad filtrado </a:t>
            </a:r>
            <a:endParaRPr/>
          </a:p>
        </p:txBody>
      </p:sp>
      <p:sp>
        <p:nvSpPr>
          <p:cNvPr id="166" name="CustomShape 8"/>
          <p:cNvSpPr/>
          <p:nvPr/>
        </p:nvSpPr>
        <p:spPr>
          <a:xfrm>
            <a:off x="3354120" y="2716560"/>
            <a:ext cx="2519280" cy="18226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90000" rIns="90000" tIns="45000" bIns="45000"/>
          <a:p>
            <a:pPr algn="ctr">
              <a:lnSpc>
                <a:spcPct val="100000"/>
              </a:lnSpc>
            </a:pPr>
            <a:r>
              <a:rPr b="1" lang="es-BO" sz="2000">
                <a:solidFill>
                  <a:srgbClr val="000000"/>
                </a:solidFill>
                <a:latin typeface="Calibri"/>
              </a:rPr>
              <a:t>Parametrizacion</a:t>
            </a:r>
            <a:endParaRPr/>
          </a:p>
        </p:txBody>
      </p:sp>
      <p:sp>
        <p:nvSpPr>
          <p:cNvPr id="167" name="CustomShape 9"/>
          <p:cNvSpPr/>
          <p:nvPr/>
        </p:nvSpPr>
        <p:spPr>
          <a:xfrm>
            <a:off x="3648960" y="3076560"/>
            <a:ext cx="2519280" cy="1822680"/>
          </a:xfrm>
          <a:prstGeom prst="flowChartDocument">
            <a:avLst/>
          </a:prstGeom>
          <a:solidFill>
            <a:srgbClr val="ffffff"/>
          </a:solidFill>
          <a:ln w="25560">
            <a:solidFill>
              <a:srgbClr val="000000"/>
            </a:solidFill>
            <a:round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b="1" lang="es-BO" sz="2000">
                <a:solidFill>
                  <a:srgbClr val="000000"/>
                </a:solidFill>
                <a:latin typeface="Calibri"/>
              </a:rPr>
              <a:t>Auditoria</a:t>
            </a:r>
            <a:endParaRPr/>
          </a:p>
          <a:p>
            <a:pPr algn="ctr">
              <a:lnSpc>
                <a:spcPct val="100000"/>
              </a:lnSpc>
            </a:pPr>
            <a:endParaRPr/>
          </a:p>
        </p:txBody>
      </p:sp>
      <p:sp>
        <p:nvSpPr>
          <p:cNvPr id="168" name="CustomShape 10"/>
          <p:cNvSpPr/>
          <p:nvPr/>
        </p:nvSpPr>
        <p:spPr>
          <a:xfrm>
            <a:off x="6660360" y="79920"/>
            <a:ext cx="2483280" cy="396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es-BO" sz="2600">
                <a:solidFill>
                  <a:srgbClr val="1f497d"/>
                </a:solidFill>
                <a:latin typeface="Calibri"/>
              </a:rPr>
              <a:t>BACKEND</a:t>
            </a:r>
            <a:endParaRPr/>
          </a:p>
        </p:txBody>
      </p:sp>
    </p:spTree>
  </p:cSld>
  <p:timing>
    <p:tnLst>
      <p:par>
        <p:cTn id="168" dur="indefinite" restart="never" nodeType="tmRoot">
          <p:childTnLst>
            <p:seq>
              <p:cTn id="169" dur="indefinite" nodeType="mainSeq">
                <p:childTnLst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74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5" fill="hold">
                      <p:stCondLst>
                        <p:cond delay="indefinite"/>
                      </p:stCondLst>
                      <p:childTnLst>
                        <p:par>
                          <p:cTn id="176" fill="hold">
                            <p:stCondLst>
                              <p:cond delay="0"/>
                            </p:stCondLst>
                            <p:childTnLst>
                              <p:par>
                                <p:cTn id="177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79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184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189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0" fill="hold">
                      <p:stCondLst>
                        <p:cond delay="indefinite"/>
                      </p:stCondLst>
                      <p:childTnLst>
                        <p:par>
                          <p:cTn id="191" fill="hold">
                            <p:stCondLst>
                              <p:cond delay="0"/>
                            </p:stCondLst>
                            <p:childTnLst>
                              <p:par>
                                <p:cTn id="192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19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5" fill="hold">
                      <p:stCondLst>
                        <p:cond delay="indefinite"/>
                      </p:stCondLst>
                      <p:childTnLst>
                        <p:par>
                          <p:cTn id="196" fill="hold">
                            <p:stCondLst>
                              <p:cond delay="0"/>
                            </p:stCondLst>
                            <p:childTnLst>
                              <p:par>
                                <p:cTn id="197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199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CustomShape 1"/>
          <p:cNvSpPr/>
          <p:nvPr/>
        </p:nvSpPr>
        <p:spPr>
          <a:xfrm>
            <a:off x="6660360" y="79920"/>
            <a:ext cx="2483280" cy="396360"/>
          </a:xfrm>
          <a:prstGeom prst="rect">
            <a:avLst/>
          </a:prstGeom>
          <a:noFill/>
          <a:ln>
            <a:noFill/>
          </a:ln>
        </p:spPr>
        <p:txBody>
          <a:bodyPr anchor="ctr"/>
          <a:p>
            <a:pPr>
              <a:lnSpc>
                <a:spcPct val="100000"/>
              </a:lnSpc>
            </a:pPr>
            <a:r>
              <a:rPr b="1" lang="es-BO" sz="2600">
                <a:solidFill>
                  <a:srgbClr val="ff6600"/>
                </a:solidFill>
                <a:latin typeface="Calibri"/>
              </a:rPr>
              <a:t>FRONTEND</a:t>
            </a:r>
            <a:endParaRPr/>
          </a:p>
        </p:txBody>
      </p:sp>
      <p:sp>
        <p:nvSpPr>
          <p:cNvPr id="170" name="CustomShape 2"/>
          <p:cNvSpPr/>
          <p:nvPr/>
        </p:nvSpPr>
        <p:spPr>
          <a:xfrm>
            <a:off x="1440000" y="404640"/>
            <a:ext cx="6228000" cy="5900040"/>
          </a:xfrm>
          <a:prstGeom prst="ellipse">
            <a:avLst/>
          </a:prstGeom>
          <a:solidFill>
            <a:srgbClr val="00b0f0"/>
          </a:solidFill>
          <a:ln w="25560">
            <a:solidFill>
              <a:srgbClr val="3a5f8b"/>
            </a:solidFill>
            <a:round/>
          </a:ln>
        </p:spPr>
      </p:sp>
      <p:sp>
        <p:nvSpPr>
          <p:cNvPr id="171" name="CustomShape 3"/>
          <p:cNvSpPr/>
          <p:nvPr/>
        </p:nvSpPr>
        <p:spPr>
          <a:xfrm>
            <a:off x="3422520" y="406440"/>
            <a:ext cx="2304360" cy="579960"/>
          </a:xfrm>
          <a:prstGeom prst="rect">
            <a:avLst/>
          </a:prstGeom>
          <a:noFill/>
          <a:ln w="25560"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SEGURIDAD – JEE / JAAS</a:t>
            </a:r>
            <a:r>
              <a:rPr lang="es-BO" sz="1600">
                <a:solidFill>
                  <a:srgbClr val="ffffff"/>
                </a:solidFill>
                <a:latin typeface="Calibri"/>
              </a:rPr>
              <a:t>
</a:t>
            </a:r>
            <a:r>
              <a:rPr lang="es-BO" sz="1600">
                <a:solidFill>
                  <a:srgbClr val="ffffff"/>
                </a:solidFill>
                <a:latin typeface="Calibri"/>
              </a:rPr>
              <a:t>(LDAP–JDBC–FILE-CERT)</a:t>
            </a:r>
            <a:endParaRPr/>
          </a:p>
        </p:txBody>
      </p:sp>
      <p:sp>
        <p:nvSpPr>
          <p:cNvPr id="172" name="CustomShape 4"/>
          <p:cNvSpPr/>
          <p:nvPr/>
        </p:nvSpPr>
        <p:spPr>
          <a:xfrm>
            <a:off x="2014200" y="952560"/>
            <a:ext cx="5114160" cy="4844880"/>
          </a:xfrm>
          <a:prstGeom prst="ellipse">
            <a:avLst/>
          </a:prstGeom>
          <a:solidFill>
            <a:srgbClr val="dce6f2"/>
          </a:solidFill>
          <a:ln w="38160">
            <a:solidFill>
              <a:srgbClr val="ffffff"/>
            </a:solidFill>
            <a:round/>
          </a:ln>
        </p:spPr>
      </p:sp>
      <p:sp>
        <p:nvSpPr>
          <p:cNvPr id="173" name="CustomShape 5"/>
          <p:cNvSpPr/>
          <p:nvPr/>
        </p:nvSpPr>
        <p:spPr>
          <a:xfrm>
            <a:off x="3391200" y="1001880"/>
            <a:ext cx="2485080" cy="471240"/>
          </a:xfrm>
          <a:prstGeom prst="rect">
            <a:avLst/>
          </a:prstGeom>
          <a:noFill/>
          <a:ln w="25560"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WEBAPP </a:t>
            </a:r>
            <a:endParaRPr/>
          </a:p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( ANGULARJS / WICKET / JSF)</a:t>
            </a:r>
            <a:endParaRPr/>
          </a:p>
        </p:txBody>
      </p:sp>
      <p:sp>
        <p:nvSpPr>
          <p:cNvPr id="174" name="CustomShape 6"/>
          <p:cNvSpPr/>
          <p:nvPr/>
        </p:nvSpPr>
        <p:spPr>
          <a:xfrm>
            <a:off x="2605680" y="1512720"/>
            <a:ext cx="3802680" cy="3602520"/>
          </a:xfrm>
          <a:prstGeom prst="ellipse">
            <a:avLst/>
          </a:prstGeom>
          <a:solidFill>
            <a:srgbClr val="a6a6a6"/>
          </a:solidFill>
          <a:ln w="38160">
            <a:solidFill>
              <a:srgbClr val="ffffff"/>
            </a:solidFill>
            <a:round/>
          </a:ln>
        </p:spPr>
      </p:sp>
      <p:sp>
        <p:nvSpPr>
          <p:cNvPr id="175" name="CustomShape 7"/>
          <p:cNvSpPr/>
          <p:nvPr/>
        </p:nvSpPr>
        <p:spPr>
          <a:xfrm>
            <a:off x="3195720" y="1560240"/>
            <a:ext cx="2616120" cy="770040"/>
          </a:xfrm>
          <a:prstGeom prst="rect">
            <a:avLst/>
          </a:prstGeom>
          <a:noFill/>
          <a:ln w="25560"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WEB PAGE</a:t>
            </a:r>
            <a:endParaRPr/>
          </a:p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JAX-RS - JAX-WS</a:t>
            </a:r>
            <a:endParaRPr/>
          </a:p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BACKING BEANS</a:t>
            </a:r>
            <a:endParaRPr/>
          </a:p>
        </p:txBody>
      </p:sp>
      <p:sp>
        <p:nvSpPr>
          <p:cNvPr id="176" name="CustomShape 8"/>
          <p:cNvSpPr/>
          <p:nvPr/>
        </p:nvSpPr>
        <p:spPr>
          <a:xfrm>
            <a:off x="3403800" y="2405880"/>
            <a:ext cx="2068560" cy="1959480"/>
          </a:xfrm>
          <a:prstGeom prst="ellipse">
            <a:avLst/>
          </a:prstGeom>
          <a:solidFill>
            <a:srgbClr val="00b050"/>
          </a:solidFill>
          <a:ln w="38160">
            <a:solidFill>
              <a:srgbClr val="ffffff"/>
            </a:solidFill>
            <a:round/>
          </a:ln>
        </p:spPr>
      </p:sp>
      <p:sp>
        <p:nvSpPr>
          <p:cNvPr id="177" name="CustomShape 9"/>
          <p:cNvSpPr/>
          <p:nvPr/>
        </p:nvSpPr>
        <p:spPr>
          <a:xfrm>
            <a:off x="3403800" y="2853720"/>
            <a:ext cx="2068560" cy="1048680"/>
          </a:xfrm>
          <a:prstGeom prst="rect">
            <a:avLst/>
          </a:prstGeom>
          <a:noFill/>
          <a:ln w="25560">
            <a:noFill/>
          </a:ln>
        </p:spPr>
        <p:txBody>
          <a:bodyPr lIns="90000" rIns="90000" tIns="45000" bIns="45000" anchor="ctr"/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JAR – API SERVICIO </a:t>
            </a:r>
            <a:endParaRPr/>
          </a:p>
          <a:p>
            <a:pPr algn="ctr">
              <a:lnSpc>
                <a:spcPct val="100000"/>
              </a:lnSpc>
            </a:pPr>
            <a:r>
              <a:rPr lang="es-BO" sz="1600">
                <a:solidFill>
                  <a:srgbClr val="ffffff"/>
                </a:solidFill>
                <a:latin typeface="Calibri"/>
              </a:rPr>
              <a:t>( INTERFACES - POJOS)</a:t>
            </a:r>
            <a:endParaRPr/>
          </a:p>
        </p:txBody>
      </p:sp>
      <p:sp>
        <p:nvSpPr>
          <p:cNvPr id="178" name="CustomShape 10"/>
          <p:cNvSpPr/>
          <p:nvPr/>
        </p:nvSpPr>
        <p:spPr>
          <a:xfrm rot="5400000">
            <a:off x="3605040" y="2129400"/>
            <a:ext cx="713880" cy="709560"/>
          </a:xfrm>
          <a:prstGeom prst="stripedRightArrow">
            <a:avLst>
              <a:gd name="adj1" fmla="val 52665"/>
              <a:gd name="adj2" fmla="val 42005"/>
            </a:avLst>
          </a:prstGeom>
          <a:solidFill>
            <a:srgbClr val="ffffff"/>
          </a:solidFill>
          <a:ln w="25560">
            <a:solidFill>
              <a:srgbClr val="4f81bd"/>
            </a:solidFill>
            <a:round/>
          </a:ln>
        </p:spPr>
      </p:sp>
      <p:sp>
        <p:nvSpPr>
          <p:cNvPr id="179" name="CustomShape 11"/>
          <p:cNvSpPr/>
          <p:nvPr/>
        </p:nvSpPr>
        <p:spPr>
          <a:xfrm rot="16200000">
            <a:off x="4384440" y="2129760"/>
            <a:ext cx="713880" cy="709560"/>
          </a:xfrm>
          <a:prstGeom prst="stripedRightArrow">
            <a:avLst>
              <a:gd name="adj1" fmla="val 52665"/>
              <a:gd name="adj2" fmla="val 42005"/>
            </a:avLst>
          </a:prstGeom>
          <a:solidFill>
            <a:srgbClr val="ffffff"/>
          </a:solidFill>
          <a:ln w="25560">
            <a:solidFill>
              <a:srgbClr val="c0504d"/>
            </a:solidFill>
            <a:round/>
          </a:ln>
        </p:spPr>
      </p:sp>
    </p:spTree>
  </p:cSld>
  <p:timing>
    <p:tnLst>
      <p:par>
        <p:cTn id="200" dur="indefinite" restart="never" nodeType="tmRoot">
          <p:childTnLst>
            <p:seq>
              <p:cTn id="201" dur="indefinite" nodeType="mainSeq">
                <p:childTnLst>
                  <p:par>
                    <p:cTn id="202" fill="hold">
                      <p:stCondLst>
                        <p:cond delay="indefinite"/>
                      </p:stCondLst>
                      <p:childTnLst>
                        <p:par>
                          <p:cTn id="203" fill="hold">
                            <p:stCondLst>
                              <p:cond delay="0"/>
                            </p:stCondLst>
                            <p:childTnLst>
                              <p:par>
                                <p:cTn id="204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06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11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16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7" fill="hold">
                      <p:stCondLst>
                        <p:cond delay="indefinite"/>
                      </p:stCondLst>
                      <p:childTnLst>
                        <p:par>
                          <p:cTn id="218" fill="hold">
                            <p:stCondLst>
                              <p:cond delay="0"/>
                            </p:stCondLst>
                            <p:childTnLst>
                              <p:par>
                                <p:cTn id="219" nodeType="clickEffect" fill="hold" presetClass="entr" presetID="6" presetSubtype="16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-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circle(in)" transition="out">
                                      <p:cBhvr additive="repl">
                                        <p:cTn id="221" dur="2000"/>
                                        <p:tgtEl>
                                          <p:spTgt spid="-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2" fill="hold">
                      <p:stCondLst>
                        <p:cond delay="indefinite"/>
                      </p:stCondLst>
                      <p:childTnLst>
                        <p:par>
                          <p:cTn id="223" fill="hold">
                            <p:stCondLst>
                              <p:cond delay="0"/>
                            </p:stCondLst>
                            <p:childTnLst>
                              <p:par>
                                <p:cTn id="224" nodeType="click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2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7" nodeType="withEffect" fill="hold" presetClass="entr" presetID="14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randombar(horizontal)" transition="in">
                                      <p:cBhvr additive="repl">
                                        <p:cTn id="22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