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diagrams/quickStyle1.xml" ContentType="application/vnd.openxmlformats-officedocument.drawingml.diagramStyle+xml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xls" ContentType="application/vnd.ms-exce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slideLayouts/slideLayout22.xml" ContentType="application/vnd.openxmlformats-officedocument.presentationml.slideLayout+xml"/>
  <Override PartName="/ppt/notesSlides/notesSlide25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44"/>
  </p:notesMasterIdLst>
  <p:sldIdLst>
    <p:sldId id="256" r:id="rId3"/>
    <p:sldId id="258" r:id="rId4"/>
    <p:sldId id="260" r:id="rId5"/>
    <p:sldId id="264" r:id="rId6"/>
    <p:sldId id="263" r:id="rId7"/>
    <p:sldId id="265" r:id="rId8"/>
    <p:sldId id="268" r:id="rId9"/>
    <p:sldId id="271" r:id="rId10"/>
    <p:sldId id="318" r:id="rId11"/>
    <p:sldId id="323" r:id="rId12"/>
    <p:sldId id="277" r:id="rId13"/>
    <p:sldId id="325" r:id="rId14"/>
    <p:sldId id="292" r:id="rId15"/>
    <p:sldId id="313" r:id="rId16"/>
    <p:sldId id="295" r:id="rId17"/>
    <p:sldId id="297" r:id="rId18"/>
    <p:sldId id="298" r:id="rId19"/>
    <p:sldId id="300" r:id="rId20"/>
    <p:sldId id="302" r:id="rId21"/>
    <p:sldId id="303" r:id="rId22"/>
    <p:sldId id="304" r:id="rId23"/>
    <p:sldId id="305" r:id="rId24"/>
    <p:sldId id="306" r:id="rId25"/>
    <p:sldId id="278" r:id="rId26"/>
    <p:sldId id="279" r:id="rId27"/>
    <p:sldId id="280" r:id="rId28"/>
    <p:sldId id="327" r:id="rId29"/>
    <p:sldId id="281" r:id="rId30"/>
    <p:sldId id="282" r:id="rId31"/>
    <p:sldId id="283" r:id="rId32"/>
    <p:sldId id="284" r:id="rId33"/>
    <p:sldId id="286" r:id="rId34"/>
    <p:sldId id="287" r:id="rId35"/>
    <p:sldId id="288" r:id="rId36"/>
    <p:sldId id="289" r:id="rId37"/>
    <p:sldId id="290" r:id="rId38"/>
    <p:sldId id="291" r:id="rId39"/>
    <p:sldId id="328" r:id="rId40"/>
    <p:sldId id="329" r:id="rId41"/>
    <p:sldId id="330" r:id="rId42"/>
    <p:sldId id="331" r:id="rId4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8FB837D-C827-4EFA-A057-4D05807E0F7C}" styleName="Estilo temático 1 - Énfasis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516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F89D5F7-B829-415D-A279-4B4940BCF6D7}" type="doc">
      <dgm:prSet loTypeId="urn:microsoft.com/office/officeart/2005/8/layout/hList1" loCatId="list" qsTypeId="urn:microsoft.com/office/officeart/2005/8/quickstyle/3d2" qsCatId="3D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4CBDE1E3-28D9-4C61-8F55-189BE2096B93}">
      <dgm:prSet phldrT="[Texto]"/>
      <dgm:spPr/>
      <dgm:t>
        <a:bodyPr/>
        <a:lstStyle/>
        <a:p>
          <a:pPr algn="just"/>
          <a:r>
            <a:rPr lang="es-ES" dirty="0" smtClean="0"/>
            <a:t>Es un esquema genérico probado para solucionar un problema particular, el cual es recurrente dentro de un cierto contexto. </a:t>
          </a:r>
          <a:endParaRPr lang="es-ES" dirty="0"/>
        </a:p>
      </dgm:t>
    </dgm:pt>
    <dgm:pt modelId="{E8CE00B4-6501-406F-B755-C2FFB062A1EE}" type="parTrans" cxnId="{E486404D-9AE5-4200-8E40-85A12F52EF63}">
      <dgm:prSet/>
      <dgm:spPr/>
      <dgm:t>
        <a:bodyPr/>
        <a:lstStyle/>
        <a:p>
          <a:endParaRPr lang="es-ES"/>
        </a:p>
      </dgm:t>
    </dgm:pt>
    <dgm:pt modelId="{26FA80ED-9D7B-4A51-84DE-C69D98B4A66F}" type="sibTrans" cxnId="{E486404D-9AE5-4200-8E40-85A12F52EF63}">
      <dgm:prSet/>
      <dgm:spPr/>
      <dgm:t>
        <a:bodyPr/>
        <a:lstStyle/>
        <a:p>
          <a:endParaRPr lang="es-ES"/>
        </a:p>
      </dgm:t>
    </dgm:pt>
    <dgm:pt modelId="{171CE5EE-F0F0-4431-A7B4-0BE9A24B3F1E}">
      <dgm:prSet phldrT="[Texto]"/>
      <dgm:spPr/>
      <dgm:t>
        <a:bodyPr/>
        <a:lstStyle/>
        <a:p>
          <a:r>
            <a:rPr lang="es-ES" dirty="0" smtClean="0"/>
            <a:t>Definición</a:t>
          </a:r>
          <a:endParaRPr lang="es-ES" dirty="0"/>
        </a:p>
      </dgm:t>
    </dgm:pt>
    <dgm:pt modelId="{BC2459DE-10AC-49E6-B081-B346FFE8D3A0}" type="parTrans" cxnId="{BDC8B805-A230-47DD-A102-EC6327618374}">
      <dgm:prSet/>
      <dgm:spPr/>
      <dgm:t>
        <a:bodyPr/>
        <a:lstStyle/>
        <a:p>
          <a:endParaRPr lang="es-ES"/>
        </a:p>
      </dgm:t>
    </dgm:pt>
    <dgm:pt modelId="{AC985BA5-3C2D-4FFB-8F72-110600C6D97A}" type="sibTrans" cxnId="{BDC8B805-A230-47DD-A102-EC6327618374}">
      <dgm:prSet/>
      <dgm:spPr/>
      <dgm:t>
        <a:bodyPr/>
        <a:lstStyle/>
        <a:p>
          <a:endParaRPr lang="es-ES"/>
        </a:p>
      </dgm:t>
    </dgm:pt>
    <dgm:pt modelId="{7B5EFE36-6D13-4B6F-8CD3-26E454944D7D}">
      <dgm:prSet phldrT="[Texto]"/>
      <dgm:spPr/>
      <dgm:t>
        <a:bodyPr/>
        <a:lstStyle/>
        <a:p>
          <a:pPr algn="just"/>
          <a:r>
            <a:rPr lang="es-BO" dirty="0" smtClean="0"/>
            <a:t>Es una solución a un problema de diseño.</a:t>
          </a:r>
          <a:endParaRPr lang="es-ES" dirty="0"/>
        </a:p>
      </dgm:t>
    </dgm:pt>
    <dgm:pt modelId="{68FE517D-DD32-434F-A3E3-4B768B0B1EE4}" type="parTrans" cxnId="{49DBDB20-B899-4F6B-9B32-63881CCEE58F}">
      <dgm:prSet/>
      <dgm:spPr/>
      <dgm:t>
        <a:bodyPr/>
        <a:lstStyle/>
        <a:p>
          <a:endParaRPr lang="es-ES"/>
        </a:p>
      </dgm:t>
    </dgm:pt>
    <dgm:pt modelId="{9C6D0B30-5488-4FD3-A392-B16A755158F3}" type="sibTrans" cxnId="{49DBDB20-B899-4F6B-9B32-63881CCEE58F}">
      <dgm:prSet/>
      <dgm:spPr/>
      <dgm:t>
        <a:bodyPr/>
        <a:lstStyle/>
        <a:p>
          <a:endParaRPr lang="es-ES"/>
        </a:p>
      </dgm:t>
    </dgm:pt>
    <dgm:pt modelId="{D4B5D735-5271-4FDE-9D59-F8AF6D995C85}">
      <dgm:prSet phldrT="[Texto]"/>
      <dgm:spPr/>
      <dgm:t>
        <a:bodyPr/>
        <a:lstStyle/>
        <a:p>
          <a:r>
            <a:rPr lang="es-BO" dirty="0" smtClean="0"/>
            <a:t>Características. </a:t>
          </a:r>
          <a:endParaRPr lang="es-ES" dirty="0"/>
        </a:p>
      </dgm:t>
    </dgm:pt>
    <dgm:pt modelId="{0D21C145-92E8-4E45-BE58-ED1B5356D258}" type="parTrans" cxnId="{01847103-7D4D-48B1-9A4B-0EF99C83DAA8}">
      <dgm:prSet/>
      <dgm:spPr/>
      <dgm:t>
        <a:bodyPr/>
        <a:lstStyle/>
        <a:p>
          <a:endParaRPr lang="es-ES"/>
        </a:p>
      </dgm:t>
    </dgm:pt>
    <dgm:pt modelId="{9F801FE9-E14A-4C96-9819-6D04404E3B54}" type="sibTrans" cxnId="{01847103-7D4D-48B1-9A4B-0EF99C83DAA8}">
      <dgm:prSet/>
      <dgm:spPr/>
      <dgm:t>
        <a:bodyPr/>
        <a:lstStyle/>
        <a:p>
          <a:endParaRPr lang="es-ES"/>
        </a:p>
      </dgm:t>
    </dgm:pt>
    <dgm:pt modelId="{B5BD21A6-3F4A-46CE-8535-6B8E2120BEB2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dirty="0" smtClean="0"/>
            <a:t>Debe haber comprobado su </a:t>
          </a:r>
          <a:r>
            <a:rPr lang="es-BO" b="1" dirty="0" smtClean="0"/>
            <a:t>efectividad</a:t>
          </a:r>
          <a:r>
            <a:rPr lang="es-BO" dirty="0" smtClean="0"/>
            <a:t> resolviendo problemas similares en ocasiones anteriores</a:t>
          </a:r>
          <a:endParaRPr lang="es-ES" dirty="0"/>
        </a:p>
      </dgm:t>
    </dgm:pt>
    <dgm:pt modelId="{885DB3DA-50BC-479C-BFA7-FFDCBE70EF8E}" type="parTrans" cxnId="{6288991C-438A-4296-B044-8BEB7A86C999}">
      <dgm:prSet/>
      <dgm:spPr/>
      <dgm:t>
        <a:bodyPr/>
        <a:lstStyle/>
        <a:p>
          <a:endParaRPr lang="es-ES"/>
        </a:p>
      </dgm:t>
    </dgm:pt>
    <dgm:pt modelId="{4C3194A4-6AAF-4BE4-9357-8725DD19AF19}" type="sibTrans" cxnId="{6288991C-438A-4296-B044-8BEB7A86C999}">
      <dgm:prSet/>
      <dgm:spPr/>
      <dgm:t>
        <a:bodyPr/>
        <a:lstStyle/>
        <a:p>
          <a:endParaRPr lang="es-ES"/>
        </a:p>
      </dgm:t>
    </dgm:pt>
    <dgm:pt modelId="{F595791F-4A4F-4339-8D45-F03FA0E04443}">
      <dgm:prSet phldrT="[Texto]"/>
      <dgm:spPr/>
      <dgm:t>
        <a:bodyPr/>
        <a:lstStyle/>
        <a:p>
          <a:r>
            <a:rPr lang="es-ES" dirty="0" smtClean="0"/>
            <a:t>Definición</a:t>
          </a:r>
          <a:endParaRPr lang="es-ES" dirty="0"/>
        </a:p>
      </dgm:t>
    </dgm:pt>
    <dgm:pt modelId="{A86AB740-9AA0-44F6-9039-4D5FFEF9CEFF}" type="sibTrans" cxnId="{0A08C6DD-18B2-4CFF-91A0-B0E192A6D0F7}">
      <dgm:prSet/>
      <dgm:spPr/>
      <dgm:t>
        <a:bodyPr/>
        <a:lstStyle/>
        <a:p>
          <a:endParaRPr lang="es-ES"/>
        </a:p>
      </dgm:t>
    </dgm:pt>
    <dgm:pt modelId="{308C600A-3323-4E3B-879F-DF860963D91A}" type="parTrans" cxnId="{0A08C6DD-18B2-4CFF-91A0-B0E192A6D0F7}">
      <dgm:prSet/>
      <dgm:spPr/>
      <dgm:t>
        <a:bodyPr/>
        <a:lstStyle/>
        <a:p>
          <a:endParaRPr lang="es-ES"/>
        </a:p>
      </dgm:t>
    </dgm:pt>
    <dgm:pt modelId="{6D293411-421A-47AA-8898-2C2156D046B2}">
      <dgm:prSet phldrT="[Texto]"/>
      <dgm:spPr/>
      <dgm:t>
        <a:bodyPr/>
        <a:lstStyle/>
        <a:p>
          <a:pPr algn="l"/>
          <a:endParaRPr lang="es-ES" dirty="0"/>
        </a:p>
      </dgm:t>
    </dgm:pt>
    <dgm:pt modelId="{9D887706-3DA5-4B81-A515-07E2D615F86C}" type="parTrans" cxnId="{7A0D6BBC-A9F9-418A-841F-D45AF6937946}">
      <dgm:prSet/>
      <dgm:spPr/>
      <dgm:t>
        <a:bodyPr/>
        <a:lstStyle/>
        <a:p>
          <a:endParaRPr lang="es-ES"/>
        </a:p>
      </dgm:t>
    </dgm:pt>
    <dgm:pt modelId="{CE16B9DC-59A6-4399-A003-17815528BA51}" type="sibTrans" cxnId="{7A0D6BBC-A9F9-418A-841F-D45AF6937946}">
      <dgm:prSet/>
      <dgm:spPr/>
      <dgm:t>
        <a:bodyPr/>
        <a:lstStyle/>
        <a:p>
          <a:endParaRPr lang="es-ES"/>
        </a:p>
      </dgm:t>
    </dgm:pt>
    <dgm:pt modelId="{A31A70C1-B2D0-43DC-A400-ED56221108B5}">
      <dgm:prSet phldrT="[Texto]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dirty="0" smtClean="0"/>
            <a:t>Debe ser </a:t>
          </a:r>
          <a:r>
            <a:rPr lang="es-BO" b="1" dirty="0" smtClean="0"/>
            <a:t>reusable</a:t>
          </a:r>
          <a:r>
            <a:rPr lang="es-BO" dirty="0" smtClean="0"/>
            <a:t>, lo que significa que es aplicable a diferentes problemas de diseño en distintas circunstancias.</a:t>
          </a:r>
          <a:endParaRPr lang="es-ES" dirty="0"/>
        </a:p>
      </dgm:t>
    </dgm:pt>
    <dgm:pt modelId="{61E00AB6-6D53-4295-865E-F9D62A85EF2A}" type="parTrans" cxnId="{0669F194-5A66-443C-BB2F-A80B89DAB7E0}">
      <dgm:prSet/>
      <dgm:spPr/>
      <dgm:t>
        <a:bodyPr/>
        <a:lstStyle/>
        <a:p>
          <a:endParaRPr lang="es-ES"/>
        </a:p>
      </dgm:t>
    </dgm:pt>
    <dgm:pt modelId="{93A59DFE-CBA1-43F6-9A99-F35C3DAE1EAD}" type="sibTrans" cxnId="{0669F194-5A66-443C-BB2F-A80B89DAB7E0}">
      <dgm:prSet/>
      <dgm:spPr/>
      <dgm:t>
        <a:bodyPr/>
        <a:lstStyle/>
        <a:p>
          <a:endParaRPr lang="es-ES"/>
        </a:p>
      </dgm:t>
    </dgm:pt>
    <dgm:pt modelId="{9BCF06C6-32DF-48F4-AC97-B5786D2222E2}">
      <dgm:prSet phldrT="[Texto]"/>
      <dgm:spPr/>
      <dgm:t>
        <a:bodyPr/>
        <a:lstStyle/>
        <a:p>
          <a:pPr algn="just"/>
          <a:r>
            <a:rPr lang="es-BO" dirty="0" smtClean="0"/>
            <a:t>Es una solución repetible a un problema recurrente en el diseño de software.  </a:t>
          </a:r>
          <a:endParaRPr lang="es-ES" dirty="0" smtClean="0"/>
        </a:p>
      </dgm:t>
    </dgm:pt>
    <dgm:pt modelId="{941E35D1-CF85-4063-B976-2CC1F647FF88}" type="parTrans" cxnId="{842B8216-0773-405D-819E-D9D2A035BD58}">
      <dgm:prSet/>
      <dgm:spPr/>
      <dgm:t>
        <a:bodyPr/>
        <a:lstStyle/>
        <a:p>
          <a:endParaRPr lang="es-ES"/>
        </a:p>
      </dgm:t>
    </dgm:pt>
    <dgm:pt modelId="{E5B2D31B-B83B-4A79-AB75-022F4653D2A1}" type="sibTrans" cxnId="{842B8216-0773-405D-819E-D9D2A035BD58}">
      <dgm:prSet/>
      <dgm:spPr/>
      <dgm:t>
        <a:bodyPr/>
        <a:lstStyle/>
        <a:p>
          <a:endParaRPr lang="es-ES"/>
        </a:p>
      </dgm:t>
    </dgm:pt>
    <dgm:pt modelId="{67C51D27-B896-4A8F-9B6A-6C73663CEE3F}">
      <dgm:prSet phldrT="[Texto]"/>
      <dgm:spPr/>
      <dgm:t>
        <a:bodyPr/>
        <a:lstStyle/>
        <a:p>
          <a:pPr algn="just"/>
          <a:endParaRPr lang="es-ES" dirty="0" smtClean="0"/>
        </a:p>
      </dgm:t>
    </dgm:pt>
    <dgm:pt modelId="{000B0721-18E0-4A45-93B2-BFA9A9A1859B}" type="parTrans" cxnId="{BD8B0BF0-C6DA-403E-9952-852109D21ED1}">
      <dgm:prSet/>
      <dgm:spPr/>
      <dgm:t>
        <a:bodyPr/>
        <a:lstStyle/>
        <a:p>
          <a:endParaRPr lang="es-ES"/>
        </a:p>
      </dgm:t>
    </dgm:pt>
    <dgm:pt modelId="{4483D3D6-A4C7-4E9F-A4F1-7A8A8BF7930D}" type="sibTrans" cxnId="{BD8B0BF0-C6DA-403E-9952-852109D21ED1}">
      <dgm:prSet/>
      <dgm:spPr/>
      <dgm:t>
        <a:bodyPr/>
        <a:lstStyle/>
        <a:p>
          <a:endParaRPr lang="es-ES"/>
        </a:p>
      </dgm:t>
    </dgm:pt>
    <dgm:pt modelId="{D4E27C55-169C-4AED-94DA-4FD0892C4DB2}" type="pres">
      <dgm:prSet presAssocID="{6F89D5F7-B829-415D-A279-4B4940BCF6D7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5D8BEB3B-0E9C-4D69-AFEA-60A93DEC320A}" type="pres">
      <dgm:prSet presAssocID="{F595791F-4A4F-4339-8D45-F03FA0E04443}" presName="composite" presStyleCnt="0"/>
      <dgm:spPr/>
    </dgm:pt>
    <dgm:pt modelId="{9E858F0B-D2DB-420C-9111-3C45B1ACC7D9}" type="pres">
      <dgm:prSet presAssocID="{F595791F-4A4F-4339-8D45-F03FA0E04443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7AD60CCD-024E-432D-B881-EC36D42BE05A}" type="pres">
      <dgm:prSet presAssocID="{F595791F-4A4F-4339-8D45-F03FA0E04443}" presName="desTx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B5EA5CA1-1B86-448A-8548-6D1023A58980}" type="pres">
      <dgm:prSet presAssocID="{A86AB740-9AA0-44F6-9039-4D5FFEF9CEFF}" presName="space" presStyleCnt="0"/>
      <dgm:spPr/>
    </dgm:pt>
    <dgm:pt modelId="{FCF5ED63-270F-45B0-8010-C3858AA53560}" type="pres">
      <dgm:prSet presAssocID="{171CE5EE-F0F0-4431-A7B4-0BE9A24B3F1E}" presName="composite" presStyleCnt="0"/>
      <dgm:spPr/>
    </dgm:pt>
    <dgm:pt modelId="{0FD2B17C-9D3D-4679-A8A2-5917E977A451}" type="pres">
      <dgm:prSet presAssocID="{171CE5EE-F0F0-4431-A7B4-0BE9A24B3F1E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D5C7A6FB-E271-4C73-BC67-4398130ABEC5}" type="pres">
      <dgm:prSet presAssocID="{171CE5EE-F0F0-4431-A7B4-0BE9A24B3F1E}" presName="desTx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F5372213-96D5-4FE7-8A5E-E4910A834700}" type="pres">
      <dgm:prSet presAssocID="{AC985BA5-3C2D-4FFB-8F72-110600C6D97A}" presName="space" presStyleCnt="0"/>
      <dgm:spPr/>
    </dgm:pt>
    <dgm:pt modelId="{9021D494-76B0-4A58-8FC4-505E60E28B15}" type="pres">
      <dgm:prSet presAssocID="{D4B5D735-5271-4FDE-9D59-F8AF6D995C85}" presName="composite" presStyleCnt="0"/>
      <dgm:spPr/>
    </dgm:pt>
    <dgm:pt modelId="{8E491C7D-810F-4D1F-AF89-3573501F0A8C}" type="pres">
      <dgm:prSet presAssocID="{D4B5D735-5271-4FDE-9D59-F8AF6D995C85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s-ES"/>
        </a:p>
      </dgm:t>
    </dgm:pt>
    <dgm:pt modelId="{085A3B25-643C-477C-9673-25E8142BF258}" type="pres">
      <dgm:prSet presAssocID="{D4B5D735-5271-4FDE-9D59-F8AF6D995C85}" presName="desTx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es-ES"/>
        </a:p>
      </dgm:t>
    </dgm:pt>
  </dgm:ptLst>
  <dgm:cxnLst>
    <dgm:cxn modelId="{7A0D6BBC-A9F9-418A-841F-D45AF6937946}" srcId="{171CE5EE-F0F0-4431-A7B4-0BE9A24B3F1E}" destId="{6D293411-421A-47AA-8898-2C2156D046B2}" srcOrd="3" destOrd="0" parTransId="{9D887706-3DA5-4B81-A515-07E2D615F86C}" sibTransId="{CE16B9DC-59A6-4399-A003-17815528BA51}"/>
    <dgm:cxn modelId="{FF787D37-B5D7-4B69-A0F2-CF73E92656B1}" type="presOf" srcId="{9BCF06C6-32DF-48F4-AC97-B5786D2222E2}" destId="{D5C7A6FB-E271-4C73-BC67-4398130ABEC5}" srcOrd="0" destOrd="2" presId="urn:microsoft.com/office/officeart/2005/8/layout/hList1"/>
    <dgm:cxn modelId="{7822CDB0-774F-4DDC-BD6D-C24A907250EE}" type="presOf" srcId="{F595791F-4A4F-4339-8D45-F03FA0E04443}" destId="{9E858F0B-D2DB-420C-9111-3C45B1ACC7D9}" srcOrd="0" destOrd="0" presId="urn:microsoft.com/office/officeart/2005/8/layout/hList1"/>
    <dgm:cxn modelId="{0A08C6DD-18B2-4CFF-91A0-B0E192A6D0F7}" srcId="{6F89D5F7-B829-415D-A279-4B4940BCF6D7}" destId="{F595791F-4A4F-4339-8D45-F03FA0E04443}" srcOrd="0" destOrd="0" parTransId="{308C600A-3323-4E3B-879F-DF860963D91A}" sibTransId="{A86AB740-9AA0-44F6-9039-4D5FFEF9CEFF}"/>
    <dgm:cxn modelId="{39193E73-622B-4008-A6E0-580C9CB010B9}" type="presOf" srcId="{171CE5EE-F0F0-4431-A7B4-0BE9A24B3F1E}" destId="{0FD2B17C-9D3D-4679-A8A2-5917E977A451}" srcOrd="0" destOrd="0" presId="urn:microsoft.com/office/officeart/2005/8/layout/hList1"/>
    <dgm:cxn modelId="{B1CA036E-FABE-4152-B775-51681B09E4DD}" type="presOf" srcId="{B5BD21A6-3F4A-46CE-8535-6B8E2120BEB2}" destId="{085A3B25-643C-477C-9673-25E8142BF258}" srcOrd="0" destOrd="0" presId="urn:microsoft.com/office/officeart/2005/8/layout/hList1"/>
    <dgm:cxn modelId="{F561B4D2-8851-40C9-95E8-03D4519E17E8}" type="presOf" srcId="{6D293411-421A-47AA-8898-2C2156D046B2}" destId="{D5C7A6FB-E271-4C73-BC67-4398130ABEC5}" srcOrd="0" destOrd="3" presId="urn:microsoft.com/office/officeart/2005/8/layout/hList1"/>
    <dgm:cxn modelId="{A180AD01-30BD-4999-A2EE-D95B31CBAE1D}" type="presOf" srcId="{A31A70C1-B2D0-43DC-A400-ED56221108B5}" destId="{085A3B25-643C-477C-9673-25E8142BF258}" srcOrd="0" destOrd="1" presId="urn:microsoft.com/office/officeart/2005/8/layout/hList1"/>
    <dgm:cxn modelId="{E486404D-9AE5-4200-8E40-85A12F52EF63}" srcId="{F595791F-4A4F-4339-8D45-F03FA0E04443}" destId="{4CBDE1E3-28D9-4C61-8F55-189BE2096B93}" srcOrd="0" destOrd="0" parTransId="{E8CE00B4-6501-406F-B755-C2FFB062A1EE}" sibTransId="{26FA80ED-9D7B-4A51-84DE-C69D98B4A66F}"/>
    <dgm:cxn modelId="{BD8B0BF0-C6DA-403E-9952-852109D21ED1}" srcId="{171CE5EE-F0F0-4431-A7B4-0BE9A24B3F1E}" destId="{67C51D27-B896-4A8F-9B6A-6C73663CEE3F}" srcOrd="1" destOrd="0" parTransId="{000B0721-18E0-4A45-93B2-BFA9A9A1859B}" sibTransId="{4483D3D6-A4C7-4E9F-A4F1-7A8A8BF7930D}"/>
    <dgm:cxn modelId="{BCEF31AA-1FF9-4CDA-9053-AE3AFDF1D14D}" type="presOf" srcId="{6F89D5F7-B829-415D-A279-4B4940BCF6D7}" destId="{D4E27C55-169C-4AED-94DA-4FD0892C4DB2}" srcOrd="0" destOrd="0" presId="urn:microsoft.com/office/officeart/2005/8/layout/hList1"/>
    <dgm:cxn modelId="{F9FF933B-C8DC-428F-9B67-6EC53123C92A}" type="presOf" srcId="{7B5EFE36-6D13-4B6F-8CD3-26E454944D7D}" destId="{D5C7A6FB-E271-4C73-BC67-4398130ABEC5}" srcOrd="0" destOrd="0" presId="urn:microsoft.com/office/officeart/2005/8/layout/hList1"/>
    <dgm:cxn modelId="{B98CDC31-4671-407A-B4CC-D3EA13347BD3}" type="presOf" srcId="{4CBDE1E3-28D9-4C61-8F55-189BE2096B93}" destId="{7AD60CCD-024E-432D-B881-EC36D42BE05A}" srcOrd="0" destOrd="0" presId="urn:microsoft.com/office/officeart/2005/8/layout/hList1"/>
    <dgm:cxn modelId="{BDC8B805-A230-47DD-A102-EC6327618374}" srcId="{6F89D5F7-B829-415D-A279-4B4940BCF6D7}" destId="{171CE5EE-F0F0-4431-A7B4-0BE9A24B3F1E}" srcOrd="1" destOrd="0" parTransId="{BC2459DE-10AC-49E6-B081-B346FFE8D3A0}" sibTransId="{AC985BA5-3C2D-4FFB-8F72-110600C6D97A}"/>
    <dgm:cxn modelId="{842B8216-0773-405D-819E-D9D2A035BD58}" srcId="{171CE5EE-F0F0-4431-A7B4-0BE9A24B3F1E}" destId="{9BCF06C6-32DF-48F4-AC97-B5786D2222E2}" srcOrd="2" destOrd="0" parTransId="{941E35D1-CF85-4063-B976-2CC1F647FF88}" sibTransId="{E5B2D31B-B83B-4A79-AB75-022F4653D2A1}"/>
    <dgm:cxn modelId="{89EFC775-1B14-4C02-BE13-91819CFAC62C}" type="presOf" srcId="{67C51D27-B896-4A8F-9B6A-6C73663CEE3F}" destId="{D5C7A6FB-E271-4C73-BC67-4398130ABEC5}" srcOrd="0" destOrd="1" presId="urn:microsoft.com/office/officeart/2005/8/layout/hList1"/>
    <dgm:cxn modelId="{63D9AE13-F267-4B1B-AB2C-6A9C62D30485}" type="presOf" srcId="{D4B5D735-5271-4FDE-9D59-F8AF6D995C85}" destId="{8E491C7D-810F-4D1F-AF89-3573501F0A8C}" srcOrd="0" destOrd="0" presId="urn:microsoft.com/office/officeart/2005/8/layout/hList1"/>
    <dgm:cxn modelId="{0669F194-5A66-443C-BB2F-A80B89DAB7E0}" srcId="{D4B5D735-5271-4FDE-9D59-F8AF6D995C85}" destId="{A31A70C1-B2D0-43DC-A400-ED56221108B5}" srcOrd="1" destOrd="0" parTransId="{61E00AB6-6D53-4295-865E-F9D62A85EF2A}" sibTransId="{93A59DFE-CBA1-43F6-9A99-F35C3DAE1EAD}"/>
    <dgm:cxn modelId="{49DBDB20-B899-4F6B-9B32-63881CCEE58F}" srcId="{171CE5EE-F0F0-4431-A7B4-0BE9A24B3F1E}" destId="{7B5EFE36-6D13-4B6F-8CD3-26E454944D7D}" srcOrd="0" destOrd="0" parTransId="{68FE517D-DD32-434F-A3E3-4B768B0B1EE4}" sibTransId="{9C6D0B30-5488-4FD3-A392-B16A755158F3}"/>
    <dgm:cxn modelId="{6288991C-438A-4296-B044-8BEB7A86C999}" srcId="{D4B5D735-5271-4FDE-9D59-F8AF6D995C85}" destId="{B5BD21A6-3F4A-46CE-8535-6B8E2120BEB2}" srcOrd="0" destOrd="0" parTransId="{885DB3DA-50BC-479C-BFA7-FFDCBE70EF8E}" sibTransId="{4C3194A4-6AAF-4BE4-9357-8725DD19AF19}"/>
    <dgm:cxn modelId="{01847103-7D4D-48B1-9A4B-0EF99C83DAA8}" srcId="{6F89D5F7-B829-415D-A279-4B4940BCF6D7}" destId="{D4B5D735-5271-4FDE-9D59-F8AF6D995C85}" srcOrd="2" destOrd="0" parTransId="{0D21C145-92E8-4E45-BE58-ED1B5356D258}" sibTransId="{9F801FE9-E14A-4C96-9819-6D04404E3B54}"/>
    <dgm:cxn modelId="{75B218A5-7264-4500-BE96-50913BD1901A}" type="presParOf" srcId="{D4E27C55-169C-4AED-94DA-4FD0892C4DB2}" destId="{5D8BEB3B-0E9C-4D69-AFEA-60A93DEC320A}" srcOrd="0" destOrd="0" presId="urn:microsoft.com/office/officeart/2005/8/layout/hList1"/>
    <dgm:cxn modelId="{1682B269-0A2D-4CD1-B301-3D5BAE66AA96}" type="presParOf" srcId="{5D8BEB3B-0E9C-4D69-AFEA-60A93DEC320A}" destId="{9E858F0B-D2DB-420C-9111-3C45B1ACC7D9}" srcOrd="0" destOrd="0" presId="urn:microsoft.com/office/officeart/2005/8/layout/hList1"/>
    <dgm:cxn modelId="{3D81F83A-EA66-4E2D-869D-D94AA9D0657F}" type="presParOf" srcId="{5D8BEB3B-0E9C-4D69-AFEA-60A93DEC320A}" destId="{7AD60CCD-024E-432D-B881-EC36D42BE05A}" srcOrd="1" destOrd="0" presId="urn:microsoft.com/office/officeart/2005/8/layout/hList1"/>
    <dgm:cxn modelId="{DFFD8AD2-B869-4A70-B3B5-57DB8FFC9DC4}" type="presParOf" srcId="{D4E27C55-169C-4AED-94DA-4FD0892C4DB2}" destId="{B5EA5CA1-1B86-448A-8548-6D1023A58980}" srcOrd="1" destOrd="0" presId="urn:microsoft.com/office/officeart/2005/8/layout/hList1"/>
    <dgm:cxn modelId="{691A3FC7-0D54-4C12-8BE4-D43F79345D40}" type="presParOf" srcId="{D4E27C55-169C-4AED-94DA-4FD0892C4DB2}" destId="{FCF5ED63-270F-45B0-8010-C3858AA53560}" srcOrd="2" destOrd="0" presId="urn:microsoft.com/office/officeart/2005/8/layout/hList1"/>
    <dgm:cxn modelId="{603DD670-F7DA-422A-93F2-94E309027668}" type="presParOf" srcId="{FCF5ED63-270F-45B0-8010-C3858AA53560}" destId="{0FD2B17C-9D3D-4679-A8A2-5917E977A451}" srcOrd="0" destOrd="0" presId="urn:microsoft.com/office/officeart/2005/8/layout/hList1"/>
    <dgm:cxn modelId="{2D176E4A-DF84-49F8-A029-AAC5480EE93E}" type="presParOf" srcId="{FCF5ED63-270F-45B0-8010-C3858AA53560}" destId="{D5C7A6FB-E271-4C73-BC67-4398130ABEC5}" srcOrd="1" destOrd="0" presId="urn:microsoft.com/office/officeart/2005/8/layout/hList1"/>
    <dgm:cxn modelId="{5611D549-F7B6-4664-903E-55D347E51779}" type="presParOf" srcId="{D4E27C55-169C-4AED-94DA-4FD0892C4DB2}" destId="{F5372213-96D5-4FE7-8A5E-E4910A834700}" srcOrd="3" destOrd="0" presId="urn:microsoft.com/office/officeart/2005/8/layout/hList1"/>
    <dgm:cxn modelId="{63AC4484-75B2-4525-96CF-47F37C7C862B}" type="presParOf" srcId="{D4E27C55-169C-4AED-94DA-4FD0892C4DB2}" destId="{9021D494-76B0-4A58-8FC4-505E60E28B15}" srcOrd="4" destOrd="0" presId="urn:microsoft.com/office/officeart/2005/8/layout/hList1"/>
    <dgm:cxn modelId="{F1E2D827-4BCD-4D23-8009-55C1B6E54747}" type="presParOf" srcId="{9021D494-76B0-4A58-8FC4-505E60E28B15}" destId="{8E491C7D-810F-4D1F-AF89-3573501F0A8C}" srcOrd="0" destOrd="0" presId="urn:microsoft.com/office/officeart/2005/8/layout/hList1"/>
    <dgm:cxn modelId="{CA5ADB43-C630-4E4B-99ED-03B046C81EB4}" type="presParOf" srcId="{9021D494-76B0-4A58-8FC4-505E60E28B15}" destId="{085A3B25-643C-477C-9673-25E8142BF258}" srcOrd="1" destOrd="0" presId="urn:microsoft.com/office/officeart/2005/8/layout/h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B796DB13-71ED-4BB8-9504-3627F67A26C3}" type="doc">
      <dgm:prSet loTypeId="urn:microsoft.com/office/officeart/2005/8/layout/hierarchy2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s-ES"/>
        </a:p>
      </dgm:t>
    </dgm:pt>
    <dgm:pt modelId="{5A227A10-D3DD-46E7-8D87-009BB4CD6A84}">
      <dgm:prSet phldrT="[Texto]" custT="1"/>
      <dgm:spPr/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2000" dirty="0" smtClean="0">
              <a:solidFill>
                <a:schemeClr val="accent2">
                  <a:lumMod val="20000"/>
                  <a:lumOff val="80000"/>
                </a:schemeClr>
              </a:solidFill>
              <a:latin typeface="Cooper Black" pitchFamily="18" charset="0"/>
            </a:rPr>
            <a:t>Tipos de Patrones</a:t>
          </a:r>
        </a:p>
        <a:p>
          <a:pPr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s-ES" sz="1500" dirty="0"/>
        </a:p>
      </dgm:t>
    </dgm:pt>
    <dgm:pt modelId="{5BE0C19C-15BE-4843-B752-4CDD25DB0721}" type="parTrans" cxnId="{64542269-C4F5-4657-B9AB-4B982B39D49E}">
      <dgm:prSet/>
      <dgm:spPr/>
      <dgm:t>
        <a:bodyPr/>
        <a:lstStyle/>
        <a:p>
          <a:endParaRPr lang="es-ES"/>
        </a:p>
      </dgm:t>
    </dgm:pt>
    <dgm:pt modelId="{EA6C4560-D596-4A88-8E56-812DA3743A7A}" type="sibTrans" cxnId="{64542269-C4F5-4657-B9AB-4B982B39D49E}">
      <dgm:prSet/>
      <dgm:spPr/>
      <dgm:t>
        <a:bodyPr/>
        <a:lstStyle/>
        <a:p>
          <a:endParaRPr lang="es-ES"/>
        </a:p>
      </dgm:t>
    </dgm:pt>
    <dgm:pt modelId="{1CC42822-6FC3-4551-BB62-B594167F9036}">
      <dgm:prSet phldrT="[Texto]" custT="1"/>
      <dgm:spPr>
        <a:ln>
          <a:solidFill>
            <a:srgbClr val="FF0000"/>
          </a:solidFill>
        </a:ln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20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Arquitectónicos</a:t>
          </a:r>
        </a:p>
      </dgm:t>
    </dgm:pt>
    <dgm:pt modelId="{9185AE24-AA79-4500-98F8-022C459C9083}" type="parTrans" cxnId="{A94FFCA6-3AD6-45BF-B3E9-BB99694C150A}">
      <dgm:prSet/>
      <dgm:spPr/>
      <dgm:t>
        <a:bodyPr/>
        <a:lstStyle/>
        <a:p>
          <a:endParaRPr lang="es-ES"/>
        </a:p>
      </dgm:t>
    </dgm:pt>
    <dgm:pt modelId="{FA75F228-7C9A-471E-9867-DE318E3EA210}" type="sibTrans" cxnId="{A94FFCA6-3AD6-45BF-B3E9-BB99694C150A}">
      <dgm:prSet/>
      <dgm:spPr/>
      <dgm:t>
        <a:bodyPr/>
        <a:lstStyle/>
        <a:p>
          <a:endParaRPr lang="es-ES"/>
        </a:p>
      </dgm:t>
    </dgm:pt>
    <dgm:pt modelId="{08323D83-D82F-4763-B5C0-9FC6BCB0B307}">
      <dgm:prSet phldrT="[Texto]" custT="1"/>
      <dgm:spPr>
        <a:ln>
          <a:solidFill>
            <a:srgbClr val="FF0000"/>
          </a:solidFill>
        </a:ln>
      </dgm:spPr>
      <dgm:t>
        <a:bodyPr/>
        <a:lstStyle/>
        <a:p>
          <a:r>
            <a:rPr lang="es-BO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Centrados en la arquitectura del sistema.  (</a:t>
          </a:r>
          <a:r>
            <a:rPr lang="es-BO" sz="1400" dirty="0" err="1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Layer</a:t>
          </a:r>
          <a:r>
            <a:rPr lang="es-BO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- MVC)</a:t>
          </a:r>
          <a:endParaRPr lang="es-ES" sz="1400" dirty="0">
            <a:solidFill>
              <a:schemeClr val="bg1"/>
            </a:solidFill>
          </a:endParaRPr>
        </a:p>
      </dgm:t>
    </dgm:pt>
    <dgm:pt modelId="{4491DD63-42DC-406F-A823-B8EDBA3BC13B}" type="parTrans" cxnId="{091F2E4D-2739-4640-8DE8-F310020AF689}">
      <dgm:prSet/>
      <dgm:spPr/>
      <dgm:t>
        <a:bodyPr/>
        <a:lstStyle/>
        <a:p>
          <a:endParaRPr lang="es-ES"/>
        </a:p>
      </dgm:t>
    </dgm:pt>
    <dgm:pt modelId="{E66E2796-F20C-4609-A212-35C3A705916A}" type="sibTrans" cxnId="{091F2E4D-2739-4640-8DE8-F310020AF689}">
      <dgm:prSet/>
      <dgm:spPr/>
      <dgm:t>
        <a:bodyPr/>
        <a:lstStyle/>
        <a:p>
          <a:endParaRPr lang="es-ES"/>
        </a:p>
      </dgm:t>
    </dgm:pt>
    <dgm:pt modelId="{655EC220-6AC0-4B44-8E71-EF0BAA6A5EC8}">
      <dgm:prSet phldrT="[Texto]" custT="1"/>
      <dgm:spPr>
        <a:ln>
          <a:solidFill>
            <a:srgbClr val="FF0000"/>
          </a:solidFill>
        </a:ln>
      </dgm:spPr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Diseño. </a:t>
          </a:r>
        </a:p>
      </dgm:t>
    </dgm:pt>
    <dgm:pt modelId="{216EBBEF-FB60-48E6-A2EE-21FBC29F5D15}" type="parTrans" cxnId="{5A89AD60-2CC0-423D-8AD2-F9A088C50100}">
      <dgm:prSet/>
      <dgm:spPr/>
      <dgm:t>
        <a:bodyPr/>
        <a:lstStyle/>
        <a:p>
          <a:endParaRPr lang="es-ES"/>
        </a:p>
      </dgm:t>
    </dgm:pt>
    <dgm:pt modelId="{E29EAA50-05E7-4CC4-8216-52E35CB9381E}" type="sibTrans" cxnId="{5A89AD60-2CC0-423D-8AD2-F9A088C50100}">
      <dgm:prSet/>
      <dgm:spPr/>
      <dgm:t>
        <a:bodyPr/>
        <a:lstStyle/>
        <a:p>
          <a:endParaRPr lang="es-ES"/>
        </a:p>
      </dgm:t>
    </dgm:pt>
    <dgm:pt modelId="{D15759BB-E42A-4700-B034-E01474EE43D9}">
      <dgm:prSet phldrT="[Texto]" custT="1"/>
      <dgm:spPr>
        <a:ln>
          <a:solidFill>
            <a:srgbClr val="FF0000"/>
          </a:solidFill>
        </a:ln>
      </dgm:spPr>
      <dgm:t>
        <a:bodyPr/>
        <a:lstStyle/>
        <a:p>
          <a:r>
            <a:rPr lang="es-BO" sz="12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Esquemas para refinar los subsistemas o componentes de un sistema de SW , o sus relaciones. </a:t>
          </a:r>
        </a:p>
      </dgm:t>
    </dgm:pt>
    <dgm:pt modelId="{5FB1FB62-0756-4CD1-BE01-9A8145D1678E}" type="parTrans" cxnId="{1029B65D-562A-47EF-B476-2979723B074D}">
      <dgm:prSet/>
      <dgm:spPr/>
      <dgm:t>
        <a:bodyPr/>
        <a:lstStyle/>
        <a:p>
          <a:endParaRPr lang="es-ES"/>
        </a:p>
      </dgm:t>
    </dgm:pt>
    <dgm:pt modelId="{353E7683-5C4E-4F73-89F0-9C4C851F2844}" type="sibTrans" cxnId="{1029B65D-562A-47EF-B476-2979723B074D}">
      <dgm:prSet/>
      <dgm:spPr/>
      <dgm:t>
        <a:bodyPr/>
        <a:lstStyle/>
        <a:p>
          <a:endParaRPr lang="es-ES"/>
        </a:p>
      </dgm:t>
    </dgm:pt>
    <dgm:pt modelId="{E45C654B-68C1-4C16-B2FA-EBC69358C4A3}">
      <dgm:prSet phldrT="[Texto]" custT="1"/>
      <dgm:spPr/>
      <dgm:t>
        <a:bodyPr/>
        <a:lstStyle/>
        <a:p>
          <a:pPr marL="0" marR="0" indent="0" algn="ctr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8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Codificación</a:t>
          </a:r>
          <a:r>
            <a:rPr lang="es-BO" sz="1800" dirty="0" smtClean="0">
              <a:solidFill>
                <a:schemeClr val="accent3">
                  <a:lumMod val="85000"/>
                </a:schemeClr>
              </a:solidFill>
              <a:latin typeface="Arial" pitchFamily="34" charset="0"/>
              <a:cs typeface="Arial" pitchFamily="34" charset="0"/>
            </a:rPr>
            <a:t>. </a:t>
          </a:r>
          <a:endParaRPr lang="es-ES" dirty="0"/>
        </a:p>
      </dgm:t>
    </dgm:pt>
    <dgm:pt modelId="{558CB3FC-8689-43DA-850D-3EB60C8CAF46}" type="parTrans" cxnId="{5F4A77D9-9C59-4587-AD5F-D679A9E429E6}">
      <dgm:prSet/>
      <dgm:spPr/>
      <dgm:t>
        <a:bodyPr/>
        <a:lstStyle/>
        <a:p>
          <a:endParaRPr lang="es-ES"/>
        </a:p>
      </dgm:t>
    </dgm:pt>
    <dgm:pt modelId="{F83BD022-6E1F-48B3-956E-0E864CB02F5F}" type="sibTrans" cxnId="{5F4A77D9-9C59-4587-AD5F-D679A9E429E6}">
      <dgm:prSet/>
      <dgm:spPr/>
      <dgm:t>
        <a:bodyPr/>
        <a:lstStyle/>
        <a:p>
          <a:endParaRPr lang="es-ES"/>
        </a:p>
      </dgm:t>
    </dgm:pt>
    <dgm:pt modelId="{31FE63D0-F667-40EE-8DAD-626457F63F20}">
      <dgm:prSet phldrT="[Texto]" custT="1"/>
      <dgm:spPr/>
      <dgm:t>
        <a:bodyPr/>
        <a:lstStyle/>
        <a:p>
          <a:pPr marL="0" marR="0" indent="0" algn="just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s-BO" sz="1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rPr>
            <a:t>Patrones que ayudan a implementar aspectos particulares del diseño en un lenguaje de programación específico. </a:t>
          </a:r>
          <a:endParaRPr lang="es-ES" sz="1400" dirty="0">
            <a:solidFill>
              <a:schemeClr val="bg1"/>
            </a:solidFill>
          </a:endParaRPr>
        </a:p>
      </dgm:t>
    </dgm:pt>
    <dgm:pt modelId="{162A1087-CA2E-4632-8B25-4CAAC057CCD0}" type="parTrans" cxnId="{12B8CDD0-7B1C-435B-A7A2-5C2F8F64E588}">
      <dgm:prSet/>
      <dgm:spPr/>
      <dgm:t>
        <a:bodyPr/>
        <a:lstStyle/>
        <a:p>
          <a:endParaRPr lang="es-ES"/>
        </a:p>
      </dgm:t>
    </dgm:pt>
    <dgm:pt modelId="{59F10EA0-8F95-47DA-A6CD-A681985B483F}" type="sibTrans" cxnId="{12B8CDD0-7B1C-435B-A7A2-5C2F8F64E588}">
      <dgm:prSet/>
      <dgm:spPr/>
      <dgm:t>
        <a:bodyPr/>
        <a:lstStyle/>
        <a:p>
          <a:endParaRPr lang="es-ES"/>
        </a:p>
      </dgm:t>
    </dgm:pt>
    <dgm:pt modelId="{6905C306-B972-4A96-A8B5-5014C797D6AB}" type="pres">
      <dgm:prSet presAssocID="{B796DB13-71ED-4BB8-9504-3627F67A26C3}" presName="diagram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es-ES"/>
        </a:p>
      </dgm:t>
    </dgm:pt>
    <dgm:pt modelId="{0217972E-EC28-42FA-B9D3-E5ACDCCD0777}" type="pres">
      <dgm:prSet presAssocID="{5A227A10-D3DD-46E7-8D87-009BB4CD6A84}" presName="root1" presStyleCnt="0"/>
      <dgm:spPr/>
    </dgm:pt>
    <dgm:pt modelId="{74207F9C-8252-4D4A-8B5A-50A8797957A0}" type="pres">
      <dgm:prSet presAssocID="{5A227A10-D3DD-46E7-8D87-009BB4CD6A84}" presName="LevelOneTextNod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C17AE4DC-755F-4AE6-80D2-59CA47442064}" type="pres">
      <dgm:prSet presAssocID="{5A227A10-D3DD-46E7-8D87-009BB4CD6A84}" presName="level2hierChild" presStyleCnt="0"/>
      <dgm:spPr/>
    </dgm:pt>
    <dgm:pt modelId="{0FC1AA8E-D70D-4F0D-AFE3-B9971C888BF4}" type="pres">
      <dgm:prSet presAssocID="{9185AE24-AA79-4500-98F8-022C459C9083}" presName="conn2-1" presStyleLbl="parChTrans1D2" presStyleIdx="0" presStyleCnt="3"/>
      <dgm:spPr/>
      <dgm:t>
        <a:bodyPr/>
        <a:lstStyle/>
        <a:p>
          <a:endParaRPr lang="es-ES"/>
        </a:p>
      </dgm:t>
    </dgm:pt>
    <dgm:pt modelId="{7D4ABF98-6F91-4290-ADD1-E78A84696BC6}" type="pres">
      <dgm:prSet presAssocID="{9185AE24-AA79-4500-98F8-022C459C9083}" presName="connTx" presStyleLbl="parChTrans1D2" presStyleIdx="0" presStyleCnt="3"/>
      <dgm:spPr/>
      <dgm:t>
        <a:bodyPr/>
        <a:lstStyle/>
        <a:p>
          <a:endParaRPr lang="es-ES"/>
        </a:p>
      </dgm:t>
    </dgm:pt>
    <dgm:pt modelId="{5592DB9F-7DEC-4EC5-BFAC-2CF1682EFA1D}" type="pres">
      <dgm:prSet presAssocID="{1CC42822-6FC3-4551-BB62-B594167F9036}" presName="root2" presStyleCnt="0"/>
      <dgm:spPr/>
    </dgm:pt>
    <dgm:pt modelId="{60EDAB8E-B195-4ABE-9355-90139740AD2F}" type="pres">
      <dgm:prSet presAssocID="{1CC42822-6FC3-4551-BB62-B594167F9036}" presName="LevelTwoTextNode" presStyleLbl="node2" presStyleIdx="0" presStyleCnt="3" custScaleX="85664" custLinFactNeighborX="5610" custLinFactNeighborY="2524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D2F360BD-1F03-46AA-B96D-474AE29E1A59}" type="pres">
      <dgm:prSet presAssocID="{1CC42822-6FC3-4551-BB62-B594167F9036}" presName="level3hierChild" presStyleCnt="0"/>
      <dgm:spPr/>
    </dgm:pt>
    <dgm:pt modelId="{5AC7BCFA-BC2F-4530-A99D-2D9911F61265}" type="pres">
      <dgm:prSet presAssocID="{4491DD63-42DC-406F-A823-B8EDBA3BC13B}" presName="conn2-1" presStyleLbl="parChTrans1D3" presStyleIdx="0" presStyleCnt="3"/>
      <dgm:spPr/>
      <dgm:t>
        <a:bodyPr/>
        <a:lstStyle/>
        <a:p>
          <a:endParaRPr lang="es-ES"/>
        </a:p>
      </dgm:t>
    </dgm:pt>
    <dgm:pt modelId="{9540DC38-495D-4679-809C-8B13D288E7D4}" type="pres">
      <dgm:prSet presAssocID="{4491DD63-42DC-406F-A823-B8EDBA3BC13B}" presName="connTx" presStyleLbl="parChTrans1D3" presStyleIdx="0" presStyleCnt="3"/>
      <dgm:spPr/>
      <dgm:t>
        <a:bodyPr/>
        <a:lstStyle/>
        <a:p>
          <a:endParaRPr lang="es-ES"/>
        </a:p>
      </dgm:t>
    </dgm:pt>
    <dgm:pt modelId="{7A4AEB03-5158-401B-85B6-DF388BAFF6F8}" type="pres">
      <dgm:prSet presAssocID="{08323D83-D82F-4763-B5C0-9FC6BCB0B307}" presName="root2" presStyleCnt="0"/>
      <dgm:spPr/>
    </dgm:pt>
    <dgm:pt modelId="{0B00E7E2-DE2D-4826-A604-D744C05D07E4}" type="pres">
      <dgm:prSet presAssocID="{08323D83-D82F-4763-B5C0-9FC6BCB0B307}" presName="LevelTwoTextNode" presStyleLbl="node3" presStyleIdx="0" presStyleCnt="3" custLinFactNeighborX="-695" custLinFactNeighborY="1864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5282599C-DBBD-4F8A-8884-75901CCA2280}" type="pres">
      <dgm:prSet presAssocID="{08323D83-D82F-4763-B5C0-9FC6BCB0B307}" presName="level3hierChild" presStyleCnt="0"/>
      <dgm:spPr/>
    </dgm:pt>
    <dgm:pt modelId="{9B055C56-98C6-4728-B8D5-4340988A071A}" type="pres">
      <dgm:prSet presAssocID="{216EBBEF-FB60-48E6-A2EE-21FBC29F5D15}" presName="conn2-1" presStyleLbl="parChTrans1D2" presStyleIdx="1" presStyleCnt="3"/>
      <dgm:spPr/>
      <dgm:t>
        <a:bodyPr/>
        <a:lstStyle/>
        <a:p>
          <a:endParaRPr lang="es-ES"/>
        </a:p>
      </dgm:t>
    </dgm:pt>
    <dgm:pt modelId="{C7D79A54-D23A-49E0-BCB4-A5968C4FD2F2}" type="pres">
      <dgm:prSet presAssocID="{216EBBEF-FB60-48E6-A2EE-21FBC29F5D15}" presName="connTx" presStyleLbl="parChTrans1D2" presStyleIdx="1" presStyleCnt="3"/>
      <dgm:spPr/>
      <dgm:t>
        <a:bodyPr/>
        <a:lstStyle/>
        <a:p>
          <a:endParaRPr lang="es-ES"/>
        </a:p>
      </dgm:t>
    </dgm:pt>
    <dgm:pt modelId="{825D02C7-6FB7-4FED-8D23-47CFBD296F60}" type="pres">
      <dgm:prSet presAssocID="{655EC220-6AC0-4B44-8E71-EF0BAA6A5EC8}" presName="root2" presStyleCnt="0"/>
      <dgm:spPr/>
    </dgm:pt>
    <dgm:pt modelId="{5BB415B6-33F1-4BFB-BDA5-F94C385CAD58}" type="pres">
      <dgm:prSet presAssocID="{655EC220-6AC0-4B44-8E71-EF0BAA6A5EC8}" presName="LevelTwoTextNode" presStyleLbl="node2" presStyleIdx="1" presStyleCnt="3" custScaleX="86439" custLinFactNeighborX="2444" custLinFactNeighborY="24244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F24A9D8D-CD69-4F34-AA45-3334F86E0392}" type="pres">
      <dgm:prSet presAssocID="{655EC220-6AC0-4B44-8E71-EF0BAA6A5EC8}" presName="level3hierChild" presStyleCnt="0"/>
      <dgm:spPr/>
    </dgm:pt>
    <dgm:pt modelId="{C6C87FAA-8F0C-4F17-8091-9C165374C104}" type="pres">
      <dgm:prSet presAssocID="{5FB1FB62-0756-4CD1-BE01-9A8145D1678E}" presName="conn2-1" presStyleLbl="parChTrans1D3" presStyleIdx="1" presStyleCnt="3"/>
      <dgm:spPr/>
      <dgm:t>
        <a:bodyPr/>
        <a:lstStyle/>
        <a:p>
          <a:endParaRPr lang="es-ES"/>
        </a:p>
      </dgm:t>
    </dgm:pt>
    <dgm:pt modelId="{C5F493AC-2752-4332-8657-73FD0021D916}" type="pres">
      <dgm:prSet presAssocID="{5FB1FB62-0756-4CD1-BE01-9A8145D1678E}" presName="connTx" presStyleLbl="parChTrans1D3" presStyleIdx="1" presStyleCnt="3"/>
      <dgm:spPr/>
      <dgm:t>
        <a:bodyPr/>
        <a:lstStyle/>
        <a:p>
          <a:endParaRPr lang="es-ES"/>
        </a:p>
      </dgm:t>
    </dgm:pt>
    <dgm:pt modelId="{6CAD3A72-C276-403E-B0E4-8D995B4D610A}" type="pres">
      <dgm:prSet presAssocID="{D15759BB-E42A-4700-B034-E01474EE43D9}" presName="root2" presStyleCnt="0"/>
      <dgm:spPr/>
    </dgm:pt>
    <dgm:pt modelId="{9CDCB058-7848-4FC6-83FA-70C8A8419294}" type="pres">
      <dgm:prSet presAssocID="{D15759BB-E42A-4700-B034-E01474EE43D9}" presName="LevelTwoTextNode" presStyleLbl="node3" presStyleIdx="1" presStyleCnt="3" custLinFactNeighborX="-3378" custLinFactNeighborY="23129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79C98993-CC97-46D1-BBD2-0E42CD6D0FA1}" type="pres">
      <dgm:prSet presAssocID="{D15759BB-E42A-4700-B034-E01474EE43D9}" presName="level3hierChild" presStyleCnt="0"/>
      <dgm:spPr/>
    </dgm:pt>
    <dgm:pt modelId="{100E73FD-3C01-4203-A42F-69A2027F137A}" type="pres">
      <dgm:prSet presAssocID="{558CB3FC-8689-43DA-850D-3EB60C8CAF46}" presName="conn2-1" presStyleLbl="parChTrans1D2" presStyleIdx="2" presStyleCnt="3"/>
      <dgm:spPr/>
      <dgm:t>
        <a:bodyPr/>
        <a:lstStyle/>
        <a:p>
          <a:endParaRPr lang="es-ES"/>
        </a:p>
      </dgm:t>
    </dgm:pt>
    <dgm:pt modelId="{8DFCFD5A-DF27-4338-8249-5E42217A767B}" type="pres">
      <dgm:prSet presAssocID="{558CB3FC-8689-43DA-850D-3EB60C8CAF46}" presName="connTx" presStyleLbl="parChTrans1D2" presStyleIdx="2" presStyleCnt="3"/>
      <dgm:spPr/>
      <dgm:t>
        <a:bodyPr/>
        <a:lstStyle/>
        <a:p>
          <a:endParaRPr lang="es-ES"/>
        </a:p>
      </dgm:t>
    </dgm:pt>
    <dgm:pt modelId="{022B846D-F70A-425A-A27A-9D2890ACC7AB}" type="pres">
      <dgm:prSet presAssocID="{E45C654B-68C1-4C16-B2FA-EBC69358C4A3}" presName="root2" presStyleCnt="0"/>
      <dgm:spPr/>
    </dgm:pt>
    <dgm:pt modelId="{E66CF571-F75A-4C34-AFDD-6BCF4526C83A}" type="pres">
      <dgm:prSet presAssocID="{E45C654B-68C1-4C16-B2FA-EBC69358C4A3}" presName="LevelTwoTextNode" presStyleLbl="node2" presStyleIdx="2" presStyleCnt="3" custScaleX="85737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38ACCC9B-12D6-42D4-A2B9-53E807496907}" type="pres">
      <dgm:prSet presAssocID="{E45C654B-68C1-4C16-B2FA-EBC69358C4A3}" presName="level3hierChild" presStyleCnt="0"/>
      <dgm:spPr/>
    </dgm:pt>
    <dgm:pt modelId="{1F2D1B27-9B32-492C-826E-81861378DFE1}" type="pres">
      <dgm:prSet presAssocID="{162A1087-CA2E-4632-8B25-4CAAC057CCD0}" presName="conn2-1" presStyleLbl="parChTrans1D3" presStyleIdx="2" presStyleCnt="3"/>
      <dgm:spPr/>
      <dgm:t>
        <a:bodyPr/>
        <a:lstStyle/>
        <a:p>
          <a:endParaRPr lang="es-ES"/>
        </a:p>
      </dgm:t>
    </dgm:pt>
    <dgm:pt modelId="{B58B327F-EAB9-4C69-9911-A987D61D8180}" type="pres">
      <dgm:prSet presAssocID="{162A1087-CA2E-4632-8B25-4CAAC057CCD0}" presName="connTx" presStyleLbl="parChTrans1D3" presStyleIdx="2" presStyleCnt="3"/>
      <dgm:spPr/>
      <dgm:t>
        <a:bodyPr/>
        <a:lstStyle/>
        <a:p>
          <a:endParaRPr lang="es-ES"/>
        </a:p>
      </dgm:t>
    </dgm:pt>
    <dgm:pt modelId="{63B2C6B5-9E3D-4B21-A438-3C4636160C33}" type="pres">
      <dgm:prSet presAssocID="{31FE63D0-F667-40EE-8DAD-626457F63F20}" presName="root2" presStyleCnt="0"/>
      <dgm:spPr/>
    </dgm:pt>
    <dgm:pt modelId="{52ECA466-D305-4ED8-9DB0-BB5333507176}" type="pres">
      <dgm:prSet presAssocID="{31FE63D0-F667-40EE-8DAD-626457F63F20}" presName="LevelTwoTextNode" presStyleLbl="node3" presStyleIdx="2" presStyleCnt="3" custScaleX="106738" custScaleY="136206" custLinFactNeighborX="-6667" custLinFactNeighborY="27608">
        <dgm:presLayoutVars>
          <dgm:chPref val="3"/>
        </dgm:presLayoutVars>
      </dgm:prSet>
      <dgm:spPr/>
      <dgm:t>
        <a:bodyPr/>
        <a:lstStyle/>
        <a:p>
          <a:endParaRPr lang="es-ES"/>
        </a:p>
      </dgm:t>
    </dgm:pt>
    <dgm:pt modelId="{89D3695F-F66B-4068-B0C3-4A7A202C851B}" type="pres">
      <dgm:prSet presAssocID="{31FE63D0-F667-40EE-8DAD-626457F63F20}" presName="level3hierChild" presStyleCnt="0"/>
      <dgm:spPr/>
    </dgm:pt>
  </dgm:ptLst>
  <dgm:cxnLst>
    <dgm:cxn modelId="{525FA516-A462-4F8F-9DE7-B71568ACF01B}" type="presOf" srcId="{9185AE24-AA79-4500-98F8-022C459C9083}" destId="{0FC1AA8E-D70D-4F0D-AFE3-B9971C888BF4}" srcOrd="0" destOrd="0" presId="urn:microsoft.com/office/officeart/2005/8/layout/hierarchy2"/>
    <dgm:cxn modelId="{5F4A77D9-9C59-4587-AD5F-D679A9E429E6}" srcId="{5A227A10-D3DD-46E7-8D87-009BB4CD6A84}" destId="{E45C654B-68C1-4C16-B2FA-EBC69358C4A3}" srcOrd="2" destOrd="0" parTransId="{558CB3FC-8689-43DA-850D-3EB60C8CAF46}" sibTransId="{F83BD022-6E1F-48B3-956E-0E864CB02F5F}"/>
    <dgm:cxn modelId="{A94FFCA6-3AD6-45BF-B3E9-BB99694C150A}" srcId="{5A227A10-D3DD-46E7-8D87-009BB4CD6A84}" destId="{1CC42822-6FC3-4551-BB62-B594167F9036}" srcOrd="0" destOrd="0" parTransId="{9185AE24-AA79-4500-98F8-022C459C9083}" sibTransId="{FA75F228-7C9A-471E-9867-DE318E3EA210}"/>
    <dgm:cxn modelId="{B9BBC706-2FF9-4FB1-8455-87801DD41632}" type="presOf" srcId="{216EBBEF-FB60-48E6-A2EE-21FBC29F5D15}" destId="{9B055C56-98C6-4728-B8D5-4340988A071A}" srcOrd="0" destOrd="0" presId="urn:microsoft.com/office/officeart/2005/8/layout/hierarchy2"/>
    <dgm:cxn modelId="{68BED83F-CF41-4532-AC4D-042E59A38F74}" type="presOf" srcId="{162A1087-CA2E-4632-8B25-4CAAC057CCD0}" destId="{1F2D1B27-9B32-492C-826E-81861378DFE1}" srcOrd="0" destOrd="0" presId="urn:microsoft.com/office/officeart/2005/8/layout/hierarchy2"/>
    <dgm:cxn modelId="{64542269-C4F5-4657-B9AB-4B982B39D49E}" srcId="{B796DB13-71ED-4BB8-9504-3627F67A26C3}" destId="{5A227A10-D3DD-46E7-8D87-009BB4CD6A84}" srcOrd="0" destOrd="0" parTransId="{5BE0C19C-15BE-4843-B752-4CDD25DB0721}" sibTransId="{EA6C4560-D596-4A88-8E56-812DA3743A7A}"/>
    <dgm:cxn modelId="{C07D7A8F-9446-4F64-8FD2-880AEE95EE2C}" type="presOf" srcId="{216EBBEF-FB60-48E6-A2EE-21FBC29F5D15}" destId="{C7D79A54-D23A-49E0-BCB4-A5968C4FD2F2}" srcOrd="1" destOrd="0" presId="urn:microsoft.com/office/officeart/2005/8/layout/hierarchy2"/>
    <dgm:cxn modelId="{12B8CDD0-7B1C-435B-A7A2-5C2F8F64E588}" srcId="{E45C654B-68C1-4C16-B2FA-EBC69358C4A3}" destId="{31FE63D0-F667-40EE-8DAD-626457F63F20}" srcOrd="0" destOrd="0" parTransId="{162A1087-CA2E-4632-8B25-4CAAC057CCD0}" sibTransId="{59F10EA0-8F95-47DA-A6CD-A681985B483F}"/>
    <dgm:cxn modelId="{E1D24771-20D7-4BC5-A1DA-B7D62E879E87}" type="presOf" srcId="{5FB1FB62-0756-4CD1-BE01-9A8145D1678E}" destId="{C5F493AC-2752-4332-8657-73FD0021D916}" srcOrd="1" destOrd="0" presId="urn:microsoft.com/office/officeart/2005/8/layout/hierarchy2"/>
    <dgm:cxn modelId="{772C713A-E72B-4EC8-8194-08E880D71A20}" type="presOf" srcId="{5FB1FB62-0756-4CD1-BE01-9A8145D1678E}" destId="{C6C87FAA-8F0C-4F17-8091-9C165374C104}" srcOrd="0" destOrd="0" presId="urn:microsoft.com/office/officeart/2005/8/layout/hierarchy2"/>
    <dgm:cxn modelId="{F00C1468-42FD-45E6-B2F6-6C19EDE7AA4E}" type="presOf" srcId="{558CB3FC-8689-43DA-850D-3EB60C8CAF46}" destId="{8DFCFD5A-DF27-4338-8249-5E42217A767B}" srcOrd="1" destOrd="0" presId="urn:microsoft.com/office/officeart/2005/8/layout/hierarchy2"/>
    <dgm:cxn modelId="{E558DF4A-E023-4C84-856E-D6945FE60FF4}" type="presOf" srcId="{08323D83-D82F-4763-B5C0-9FC6BCB0B307}" destId="{0B00E7E2-DE2D-4826-A604-D744C05D07E4}" srcOrd="0" destOrd="0" presId="urn:microsoft.com/office/officeart/2005/8/layout/hierarchy2"/>
    <dgm:cxn modelId="{9B7BF21A-D4CF-4197-ACFD-A4BD38807AD1}" type="presOf" srcId="{558CB3FC-8689-43DA-850D-3EB60C8CAF46}" destId="{100E73FD-3C01-4203-A42F-69A2027F137A}" srcOrd="0" destOrd="0" presId="urn:microsoft.com/office/officeart/2005/8/layout/hierarchy2"/>
    <dgm:cxn modelId="{DA631F14-74E5-4A16-BE53-CAE146E0B88A}" type="presOf" srcId="{9185AE24-AA79-4500-98F8-022C459C9083}" destId="{7D4ABF98-6F91-4290-ADD1-E78A84696BC6}" srcOrd="1" destOrd="0" presId="urn:microsoft.com/office/officeart/2005/8/layout/hierarchy2"/>
    <dgm:cxn modelId="{091F2E4D-2739-4640-8DE8-F310020AF689}" srcId="{1CC42822-6FC3-4551-BB62-B594167F9036}" destId="{08323D83-D82F-4763-B5C0-9FC6BCB0B307}" srcOrd="0" destOrd="0" parTransId="{4491DD63-42DC-406F-A823-B8EDBA3BC13B}" sibTransId="{E66E2796-F20C-4609-A212-35C3A705916A}"/>
    <dgm:cxn modelId="{A32AA750-3C78-40E4-8A3B-1CA896A6088B}" type="presOf" srcId="{162A1087-CA2E-4632-8B25-4CAAC057CCD0}" destId="{B58B327F-EAB9-4C69-9911-A987D61D8180}" srcOrd="1" destOrd="0" presId="urn:microsoft.com/office/officeart/2005/8/layout/hierarchy2"/>
    <dgm:cxn modelId="{B8EB7FEB-0EC9-420E-A402-D87C0E462D1B}" type="presOf" srcId="{1CC42822-6FC3-4551-BB62-B594167F9036}" destId="{60EDAB8E-B195-4ABE-9355-90139740AD2F}" srcOrd="0" destOrd="0" presId="urn:microsoft.com/office/officeart/2005/8/layout/hierarchy2"/>
    <dgm:cxn modelId="{4BF2952E-7E18-4873-998B-D3B65B16C65E}" type="presOf" srcId="{4491DD63-42DC-406F-A823-B8EDBA3BC13B}" destId="{5AC7BCFA-BC2F-4530-A99D-2D9911F61265}" srcOrd="0" destOrd="0" presId="urn:microsoft.com/office/officeart/2005/8/layout/hierarchy2"/>
    <dgm:cxn modelId="{5A89AD60-2CC0-423D-8AD2-F9A088C50100}" srcId="{5A227A10-D3DD-46E7-8D87-009BB4CD6A84}" destId="{655EC220-6AC0-4B44-8E71-EF0BAA6A5EC8}" srcOrd="1" destOrd="0" parTransId="{216EBBEF-FB60-48E6-A2EE-21FBC29F5D15}" sibTransId="{E29EAA50-05E7-4CC4-8216-52E35CB9381E}"/>
    <dgm:cxn modelId="{3550651B-DB2E-426A-A54E-04FBC74592A8}" type="presOf" srcId="{5A227A10-D3DD-46E7-8D87-009BB4CD6A84}" destId="{74207F9C-8252-4D4A-8B5A-50A8797957A0}" srcOrd="0" destOrd="0" presId="urn:microsoft.com/office/officeart/2005/8/layout/hierarchy2"/>
    <dgm:cxn modelId="{BE5854E0-C003-471C-890E-2E7D85CD243F}" type="presOf" srcId="{655EC220-6AC0-4B44-8E71-EF0BAA6A5EC8}" destId="{5BB415B6-33F1-4BFB-BDA5-F94C385CAD58}" srcOrd="0" destOrd="0" presId="urn:microsoft.com/office/officeart/2005/8/layout/hierarchy2"/>
    <dgm:cxn modelId="{CDBEBFB8-20A2-4042-ABB6-9FAE085BFE61}" type="presOf" srcId="{4491DD63-42DC-406F-A823-B8EDBA3BC13B}" destId="{9540DC38-495D-4679-809C-8B13D288E7D4}" srcOrd="1" destOrd="0" presId="urn:microsoft.com/office/officeart/2005/8/layout/hierarchy2"/>
    <dgm:cxn modelId="{F8A6438B-FBD7-4CE1-A811-A3465E964404}" type="presOf" srcId="{31FE63D0-F667-40EE-8DAD-626457F63F20}" destId="{52ECA466-D305-4ED8-9DB0-BB5333507176}" srcOrd="0" destOrd="0" presId="urn:microsoft.com/office/officeart/2005/8/layout/hierarchy2"/>
    <dgm:cxn modelId="{69FD6112-0E58-480F-AF0A-59AFD02336FA}" type="presOf" srcId="{D15759BB-E42A-4700-B034-E01474EE43D9}" destId="{9CDCB058-7848-4FC6-83FA-70C8A8419294}" srcOrd="0" destOrd="0" presId="urn:microsoft.com/office/officeart/2005/8/layout/hierarchy2"/>
    <dgm:cxn modelId="{1029B65D-562A-47EF-B476-2979723B074D}" srcId="{655EC220-6AC0-4B44-8E71-EF0BAA6A5EC8}" destId="{D15759BB-E42A-4700-B034-E01474EE43D9}" srcOrd="0" destOrd="0" parTransId="{5FB1FB62-0756-4CD1-BE01-9A8145D1678E}" sibTransId="{353E7683-5C4E-4F73-89F0-9C4C851F2844}"/>
    <dgm:cxn modelId="{1C21DBBA-75CF-4207-8095-80FD6D00AE54}" type="presOf" srcId="{E45C654B-68C1-4C16-B2FA-EBC69358C4A3}" destId="{E66CF571-F75A-4C34-AFDD-6BCF4526C83A}" srcOrd="0" destOrd="0" presId="urn:microsoft.com/office/officeart/2005/8/layout/hierarchy2"/>
    <dgm:cxn modelId="{9B42A97B-9F5D-448F-986B-742C36EB0A00}" type="presOf" srcId="{B796DB13-71ED-4BB8-9504-3627F67A26C3}" destId="{6905C306-B972-4A96-A8B5-5014C797D6AB}" srcOrd="0" destOrd="0" presId="urn:microsoft.com/office/officeart/2005/8/layout/hierarchy2"/>
    <dgm:cxn modelId="{061BFC84-EF2B-442C-BF3C-38DBF60B5D6C}" type="presParOf" srcId="{6905C306-B972-4A96-A8B5-5014C797D6AB}" destId="{0217972E-EC28-42FA-B9D3-E5ACDCCD0777}" srcOrd="0" destOrd="0" presId="urn:microsoft.com/office/officeart/2005/8/layout/hierarchy2"/>
    <dgm:cxn modelId="{56F81E36-7387-461F-94B7-95B31A55B81E}" type="presParOf" srcId="{0217972E-EC28-42FA-B9D3-E5ACDCCD0777}" destId="{74207F9C-8252-4D4A-8B5A-50A8797957A0}" srcOrd="0" destOrd="0" presId="urn:microsoft.com/office/officeart/2005/8/layout/hierarchy2"/>
    <dgm:cxn modelId="{F476CD51-B75F-440E-9303-09F21178676E}" type="presParOf" srcId="{0217972E-EC28-42FA-B9D3-E5ACDCCD0777}" destId="{C17AE4DC-755F-4AE6-80D2-59CA47442064}" srcOrd="1" destOrd="0" presId="urn:microsoft.com/office/officeart/2005/8/layout/hierarchy2"/>
    <dgm:cxn modelId="{918B3284-1DBB-40DE-9051-1B9C069C1662}" type="presParOf" srcId="{C17AE4DC-755F-4AE6-80D2-59CA47442064}" destId="{0FC1AA8E-D70D-4F0D-AFE3-B9971C888BF4}" srcOrd="0" destOrd="0" presId="urn:microsoft.com/office/officeart/2005/8/layout/hierarchy2"/>
    <dgm:cxn modelId="{2997730F-9EF5-4579-9FF8-E50AADC41378}" type="presParOf" srcId="{0FC1AA8E-D70D-4F0D-AFE3-B9971C888BF4}" destId="{7D4ABF98-6F91-4290-ADD1-E78A84696BC6}" srcOrd="0" destOrd="0" presId="urn:microsoft.com/office/officeart/2005/8/layout/hierarchy2"/>
    <dgm:cxn modelId="{6098926E-94C8-4235-B910-2689D7941855}" type="presParOf" srcId="{C17AE4DC-755F-4AE6-80D2-59CA47442064}" destId="{5592DB9F-7DEC-4EC5-BFAC-2CF1682EFA1D}" srcOrd="1" destOrd="0" presId="urn:microsoft.com/office/officeart/2005/8/layout/hierarchy2"/>
    <dgm:cxn modelId="{5CE385D9-A86A-42AC-A785-452C3BA15C60}" type="presParOf" srcId="{5592DB9F-7DEC-4EC5-BFAC-2CF1682EFA1D}" destId="{60EDAB8E-B195-4ABE-9355-90139740AD2F}" srcOrd="0" destOrd="0" presId="urn:microsoft.com/office/officeart/2005/8/layout/hierarchy2"/>
    <dgm:cxn modelId="{07F189E6-FFA8-4CAA-86D5-83F11EA7DB08}" type="presParOf" srcId="{5592DB9F-7DEC-4EC5-BFAC-2CF1682EFA1D}" destId="{D2F360BD-1F03-46AA-B96D-474AE29E1A59}" srcOrd="1" destOrd="0" presId="urn:microsoft.com/office/officeart/2005/8/layout/hierarchy2"/>
    <dgm:cxn modelId="{4F72CFB3-CFF4-4FE5-B0B0-7B4C0D5398DC}" type="presParOf" srcId="{D2F360BD-1F03-46AA-B96D-474AE29E1A59}" destId="{5AC7BCFA-BC2F-4530-A99D-2D9911F61265}" srcOrd="0" destOrd="0" presId="urn:microsoft.com/office/officeart/2005/8/layout/hierarchy2"/>
    <dgm:cxn modelId="{37DE27FD-85B0-4349-8696-BADEAF7E444D}" type="presParOf" srcId="{5AC7BCFA-BC2F-4530-A99D-2D9911F61265}" destId="{9540DC38-495D-4679-809C-8B13D288E7D4}" srcOrd="0" destOrd="0" presId="urn:microsoft.com/office/officeart/2005/8/layout/hierarchy2"/>
    <dgm:cxn modelId="{A8D6D12C-47A3-4997-8EEF-72DCB12896E4}" type="presParOf" srcId="{D2F360BD-1F03-46AA-B96D-474AE29E1A59}" destId="{7A4AEB03-5158-401B-85B6-DF388BAFF6F8}" srcOrd="1" destOrd="0" presId="urn:microsoft.com/office/officeart/2005/8/layout/hierarchy2"/>
    <dgm:cxn modelId="{0E2D81D7-A452-416A-98CE-5EA6C66905D4}" type="presParOf" srcId="{7A4AEB03-5158-401B-85B6-DF388BAFF6F8}" destId="{0B00E7E2-DE2D-4826-A604-D744C05D07E4}" srcOrd="0" destOrd="0" presId="urn:microsoft.com/office/officeart/2005/8/layout/hierarchy2"/>
    <dgm:cxn modelId="{3ACD701E-B7CB-435F-AA7E-014548AD3BEE}" type="presParOf" srcId="{7A4AEB03-5158-401B-85B6-DF388BAFF6F8}" destId="{5282599C-DBBD-4F8A-8884-75901CCA2280}" srcOrd="1" destOrd="0" presId="urn:microsoft.com/office/officeart/2005/8/layout/hierarchy2"/>
    <dgm:cxn modelId="{5F09045F-C61B-4CD0-93BB-B10674DF64CD}" type="presParOf" srcId="{C17AE4DC-755F-4AE6-80D2-59CA47442064}" destId="{9B055C56-98C6-4728-B8D5-4340988A071A}" srcOrd="2" destOrd="0" presId="urn:microsoft.com/office/officeart/2005/8/layout/hierarchy2"/>
    <dgm:cxn modelId="{5A9B6856-8D09-450F-B8E0-64BFAC6FAE7A}" type="presParOf" srcId="{9B055C56-98C6-4728-B8D5-4340988A071A}" destId="{C7D79A54-D23A-49E0-BCB4-A5968C4FD2F2}" srcOrd="0" destOrd="0" presId="urn:microsoft.com/office/officeart/2005/8/layout/hierarchy2"/>
    <dgm:cxn modelId="{BDDA3530-A4DA-42EB-BCEF-D3727317F156}" type="presParOf" srcId="{C17AE4DC-755F-4AE6-80D2-59CA47442064}" destId="{825D02C7-6FB7-4FED-8D23-47CFBD296F60}" srcOrd="3" destOrd="0" presId="urn:microsoft.com/office/officeart/2005/8/layout/hierarchy2"/>
    <dgm:cxn modelId="{ED87C16D-C414-4358-B5C7-F39E52D30709}" type="presParOf" srcId="{825D02C7-6FB7-4FED-8D23-47CFBD296F60}" destId="{5BB415B6-33F1-4BFB-BDA5-F94C385CAD58}" srcOrd="0" destOrd="0" presId="urn:microsoft.com/office/officeart/2005/8/layout/hierarchy2"/>
    <dgm:cxn modelId="{A2CB3E1C-7531-4C4D-9EFB-4A2B97E8DBF2}" type="presParOf" srcId="{825D02C7-6FB7-4FED-8D23-47CFBD296F60}" destId="{F24A9D8D-CD69-4F34-AA45-3334F86E0392}" srcOrd="1" destOrd="0" presId="urn:microsoft.com/office/officeart/2005/8/layout/hierarchy2"/>
    <dgm:cxn modelId="{31A63717-EF6F-4DF9-A92F-EE683014A44B}" type="presParOf" srcId="{F24A9D8D-CD69-4F34-AA45-3334F86E0392}" destId="{C6C87FAA-8F0C-4F17-8091-9C165374C104}" srcOrd="0" destOrd="0" presId="urn:microsoft.com/office/officeart/2005/8/layout/hierarchy2"/>
    <dgm:cxn modelId="{6C4D16E2-99D4-4AB7-9997-529F4856989E}" type="presParOf" srcId="{C6C87FAA-8F0C-4F17-8091-9C165374C104}" destId="{C5F493AC-2752-4332-8657-73FD0021D916}" srcOrd="0" destOrd="0" presId="urn:microsoft.com/office/officeart/2005/8/layout/hierarchy2"/>
    <dgm:cxn modelId="{145ED7A1-900C-4630-8B20-B7E4DBF9FC11}" type="presParOf" srcId="{F24A9D8D-CD69-4F34-AA45-3334F86E0392}" destId="{6CAD3A72-C276-403E-B0E4-8D995B4D610A}" srcOrd="1" destOrd="0" presId="urn:microsoft.com/office/officeart/2005/8/layout/hierarchy2"/>
    <dgm:cxn modelId="{C25D9C08-3CFF-4490-8797-0C8299C777CE}" type="presParOf" srcId="{6CAD3A72-C276-403E-B0E4-8D995B4D610A}" destId="{9CDCB058-7848-4FC6-83FA-70C8A8419294}" srcOrd="0" destOrd="0" presId="urn:microsoft.com/office/officeart/2005/8/layout/hierarchy2"/>
    <dgm:cxn modelId="{F7857BD3-E009-422B-ACCE-A8F813BA8576}" type="presParOf" srcId="{6CAD3A72-C276-403E-B0E4-8D995B4D610A}" destId="{79C98993-CC97-46D1-BBD2-0E42CD6D0FA1}" srcOrd="1" destOrd="0" presId="urn:microsoft.com/office/officeart/2005/8/layout/hierarchy2"/>
    <dgm:cxn modelId="{4ED0494A-9389-400D-98CF-D2391328D86A}" type="presParOf" srcId="{C17AE4DC-755F-4AE6-80D2-59CA47442064}" destId="{100E73FD-3C01-4203-A42F-69A2027F137A}" srcOrd="4" destOrd="0" presId="urn:microsoft.com/office/officeart/2005/8/layout/hierarchy2"/>
    <dgm:cxn modelId="{8BC7E1EB-494C-4897-B37C-7A69B6A34E57}" type="presParOf" srcId="{100E73FD-3C01-4203-A42F-69A2027F137A}" destId="{8DFCFD5A-DF27-4338-8249-5E42217A767B}" srcOrd="0" destOrd="0" presId="urn:microsoft.com/office/officeart/2005/8/layout/hierarchy2"/>
    <dgm:cxn modelId="{49A8B6EE-385B-426A-93F7-391C591C23E1}" type="presParOf" srcId="{C17AE4DC-755F-4AE6-80D2-59CA47442064}" destId="{022B846D-F70A-425A-A27A-9D2890ACC7AB}" srcOrd="5" destOrd="0" presId="urn:microsoft.com/office/officeart/2005/8/layout/hierarchy2"/>
    <dgm:cxn modelId="{B5732FBE-3A10-46D6-B16C-92D02FC93F79}" type="presParOf" srcId="{022B846D-F70A-425A-A27A-9D2890ACC7AB}" destId="{E66CF571-F75A-4C34-AFDD-6BCF4526C83A}" srcOrd="0" destOrd="0" presId="urn:microsoft.com/office/officeart/2005/8/layout/hierarchy2"/>
    <dgm:cxn modelId="{AD0531C1-5710-46D0-818B-7652BF95CAB2}" type="presParOf" srcId="{022B846D-F70A-425A-A27A-9D2890ACC7AB}" destId="{38ACCC9B-12D6-42D4-A2B9-53E807496907}" srcOrd="1" destOrd="0" presId="urn:microsoft.com/office/officeart/2005/8/layout/hierarchy2"/>
    <dgm:cxn modelId="{B7C72D67-21AC-4E60-AF3D-12CFA8539198}" type="presParOf" srcId="{38ACCC9B-12D6-42D4-A2B9-53E807496907}" destId="{1F2D1B27-9B32-492C-826E-81861378DFE1}" srcOrd="0" destOrd="0" presId="urn:microsoft.com/office/officeart/2005/8/layout/hierarchy2"/>
    <dgm:cxn modelId="{B89DC89B-B024-41D4-927A-806AF65A0B96}" type="presParOf" srcId="{1F2D1B27-9B32-492C-826E-81861378DFE1}" destId="{B58B327F-EAB9-4C69-9911-A987D61D8180}" srcOrd="0" destOrd="0" presId="urn:microsoft.com/office/officeart/2005/8/layout/hierarchy2"/>
    <dgm:cxn modelId="{D4E513B4-9D30-4C96-AA70-2CC3B8B9F78E}" type="presParOf" srcId="{38ACCC9B-12D6-42D4-A2B9-53E807496907}" destId="{63B2C6B5-9E3D-4B21-A438-3C4636160C33}" srcOrd="1" destOrd="0" presId="urn:microsoft.com/office/officeart/2005/8/layout/hierarchy2"/>
    <dgm:cxn modelId="{7224136C-CC73-47F0-83BF-3A5C30FACFC3}" type="presParOf" srcId="{63B2C6B5-9E3D-4B21-A438-3C4636160C33}" destId="{52ECA466-D305-4ED8-9DB0-BB5333507176}" srcOrd="0" destOrd="0" presId="urn:microsoft.com/office/officeart/2005/8/layout/hierarchy2"/>
    <dgm:cxn modelId="{5FC053E2-555A-44D8-A153-515C1122D346}" type="presParOf" srcId="{63B2C6B5-9E3D-4B21-A438-3C4636160C33}" destId="{89D3695F-F66B-4068-B0C3-4A7A202C851B}" srcOrd="1" destOrd="0" presId="urn:microsoft.com/office/officeart/2005/8/layout/hierarchy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hierarchy2">
  <dgm:title val=""/>
  <dgm:desc val=""/>
  <dgm:catLst>
    <dgm:cat type="hierarchy" pri="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diagram">
    <dgm:varLst>
      <dgm:chPref val="1"/>
      <dgm:dir/>
      <dgm:animOne val="branch"/>
      <dgm:animLvl val="lvl"/>
      <dgm:resizeHandles val="exact"/>
    </dgm:varLst>
    <dgm:choose name="Name0">
      <dgm:if name="Name1" func="var" arg="dir" op="equ" val="norm">
        <dgm:alg type="hierChild">
          <dgm:param type="linDir" val="fromT"/>
          <dgm:param type="chAlign" val="l"/>
        </dgm:alg>
      </dgm:if>
      <dgm:else name="Name2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ptType="node" refType="h"/>
      <dgm:constr type="w" for="des" ptType="node" refType="h" refFor="des" refPtType="node" fact="2"/>
      <dgm:constr type="sibSp" refType="h" refFor="des" refPtType="node" op="equ" fact="0.15"/>
      <dgm:constr type="sibSp" for="des" forName="level2hierChild" refType="h" refFor="des" refPtType="node" op="equ" fact="0.15"/>
      <dgm:constr type="sibSp" for="des" forName="level3hierChild" refType="h" refFor="des" refPtType="node" op="equ" fact="0.15"/>
      <dgm:constr type="sp" for="des" forName="root1" refType="w" refFor="des" refPtType="node" fact="0.4"/>
      <dgm:constr type="sp" for="des" forName="root2" refType="sp" refFor="des" refForName="root1" op="equ"/>
      <dgm:constr type="primFontSz" for="des" ptType="node" op="equ" val="65"/>
      <dgm:constr type="primFontSz" for="des" forName="connTx" op="equ" val="55"/>
      <dgm:constr type="primFontSz" for="des" forName="connTx" refType="primFontSz" refFor="des" refPtType="node" op="lte" fact="0.8"/>
    </dgm:constrLst>
    <dgm:ruleLst/>
    <dgm:forEach name="Name3" axis="ch">
      <dgm:forEach name="Name4" axis="self" ptType="node">
        <dgm:layoutNode name="root1">
          <dgm:choose name="Name5">
            <dgm:if name="Name6" func="var" arg="dir" op="equ" val="norm">
              <dgm:alg type="hierRoot">
                <dgm:param type="hierAlign" val="lCtrCh"/>
              </dgm:alg>
            </dgm:if>
            <dgm:else name="Name7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/>
          <dgm:layoutNode name="LevelOneTextNode" styleLbl="node0">
            <dgm:varLst>
              <dgm:chPref val="3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  <dgm:layoutNode name="level2hierChild">
            <dgm:choose name="Name8">
              <dgm:if name="Name9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0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eat" axis="ch">
              <dgm:forEach name="Name11" axis="self" ptType="parTrans" cnt="1">
                <dgm:layoutNode name="conn2-1">
                  <dgm:choose name="Name12">
                    <dgm:if name="Name13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</dgm:alg>
                    </dgm:if>
                    <dgm:else name="Name14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</dgm:alg>
                    </dgm:else>
                  </dgm:choose>
                  <dgm:shape xmlns:r="http://schemas.openxmlformats.org/officeDocument/2006/relationships" type="conn" r:blip="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ruleLst/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5" axis="self" ptType="node">
                <dgm:layoutNode name="root2">
                  <dgm:choose name="Name16">
                    <dgm:if name="Name17" func="var" arg="dir" op="equ" val="norm">
                      <dgm:alg type="hierRoot">
                        <dgm:param type="hierAlign" val="lCtrCh"/>
                      </dgm:alg>
                    </dgm:if>
                    <dgm:else name="Name18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oundRect" r:blip="">
                      <dgm:adjLst>
                        <dgm:adj idx="1" val="0.1"/>
                      </dgm:adjLst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level3hierChild">
                    <dgm:choose name="Name19">
                      <dgm:if name="Name20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1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22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2">
  <dgm:title val=""/>
  <dgm:desc val=""/>
  <dgm:catLst>
    <dgm:cat type="3D" pri="11200"/>
  </dgm:catLst>
  <dgm:scene3d>
    <a:camera prst="orthographicFront"/>
    <a:lightRig rig="threePt" dir="t"/>
  </dgm:scene3d>
  <dgm:styleLbl name="node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ng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>
        <a:rot lat="0" lon="0" rev="7500000"/>
      </a:lightRig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>
        <a:rot lat="0" lon="0" rev="7500000"/>
      </a:lightRig>
    </dgm:scene3d>
    <dgm:sp3d z="-152400" extrusionH="63500" contourW="1270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>
        <a:rot lat="0" lon="0" rev="7500000"/>
      </a:lightRig>
    </dgm:scene3d>
    <dgm:sp3d z="-700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>
        <a:rot lat="0" lon="0" rev="7500000"/>
      </a:lightRig>
    </dgm:scene3d>
    <dgm:sp3d z="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>
        <a:rot lat="0" lon="0" rev="7500000"/>
      </a:lightRig>
    </dgm:scene3d>
    <dgm:sp3d z="-152400" extrusionH="63500" prstMaterial="matte">
      <a:bevelT w="2540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>
        <a:rot lat="0" lon="0" rev="7500000"/>
      </a:lightRig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>
        <a:rot lat="0" lon="0" rev="7500000"/>
      </a:lightRig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>
        <a:rot lat="0" lon="0" rev="7500000"/>
      </a:lightRig>
    </dgm:scene3d>
    <dgm:sp3d z="60000" prstMaterial="flat">
      <a:bevelT w="120900" h="88900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>
        <a:rot lat="0" lon="0" rev="7500000"/>
      </a:lightRig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>
        <a:rot lat="0" lon="0" rev="7500000"/>
      </a:lightRig>
    </dgm:scene3d>
    <dgm:sp3d extrusionH="190500" prstMaterial="dkEdge">
      <a:bevelT w="13540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>
        <a:rot lat="0" lon="0" rev="7500000"/>
      </a:lightRig>
    </dgm:scene3d>
    <dgm:sp3d prstMaterial="plastic">
      <a:bevelT w="127000" h="354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24450" h="1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0800" h="190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>
        <a:rot lat="0" lon="0" rev="7500000"/>
      </a:lightRig>
    </dgm:scene3d>
    <dgm:sp3d extrusionH="190500" prstMaterial="dkEdge">
      <a:bevelT w="120650" h="38100" prst="relaxedInset"/>
      <a:bevelB w="120650" h="571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>
        <a:rot lat="0" lon="0" rev="7500000"/>
      </a:lightRig>
    </dgm:scene3d>
    <dgm:sp3d z="-152400" extrusionH="63500" prstMaterial="dkEdge">
      <a:bevelT w="14445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>
        <a:rot lat="0" lon="0" rev="7500000"/>
      </a:lightRig>
    </dgm:scene3d>
    <dgm:sp3d z="152400" extrusionH="63500" prstMaterial="dkEdge">
      <a:bevelT w="125400" h="36350" prst="relaxedInset"/>
      <a:contourClr>
        <a:schemeClr val="bg1"/>
      </a:contourClr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>
        <a:rot lat="0" lon="0" rev="7500000"/>
      </a:lightRig>
    </dgm:scene3d>
    <dgm:sp3d z="-152400" extrusionH="63500" prstMaterial="matte">
      <a:bevelT w="144450" h="6350" prst="relaxedInset"/>
      <a:contourClr>
        <a:schemeClr val="bg1"/>
      </a:contourClr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>
        <a:rot lat="0" lon="0" rev="7500000"/>
      </a:lightRig>
    </dgm:scene3d>
    <dgm:sp3d prstMaterial="plastic">
      <a:bevelT w="127000" h="25400" prst="relaxedInset"/>
      <a:bevelB w="88900" h="121750" prst="angle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>
        <a:rot lat="0" lon="0" rev="7500000"/>
      </a:lightRig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570260-E2B7-4541-B0D5-79A0341FC92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5CA87-9078-4F3A-85EA-3F282FF07F86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451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435" y="4354286"/>
            <a:ext cx="5014019" cy="41290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9962" tIns="44980" rIns="89962" bIns="4498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52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752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03039" y="4314977"/>
            <a:ext cx="5857875" cy="406097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161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03039" y="4314977"/>
            <a:ext cx="5857875" cy="406097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366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03039" y="4314977"/>
            <a:ext cx="5857875" cy="406097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5800"/>
            <a:ext cx="4570413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78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</p:spPr>
        <p:txBody>
          <a:bodyPr/>
          <a:lstStyle/>
          <a:p>
            <a:pPr defTabSz="864931"/>
            <a:endParaRPr lang="en-US" dirty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8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6175" y="685800"/>
            <a:ext cx="4570413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985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913805" y="4343704"/>
            <a:ext cx="5030391" cy="4113892"/>
          </a:xfrm>
        </p:spPr>
        <p:txBody>
          <a:bodyPr/>
          <a:lstStyle/>
          <a:p>
            <a:pPr defTabSz="864931"/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77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077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8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281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486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691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6896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3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27331" name="Rectangle 3"/>
          <p:cNvSpPr txBox="1"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101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510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1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7155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2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920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1251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329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3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8534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897434" y="4354286"/>
            <a:ext cx="5012531" cy="4127500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435" y="4354286"/>
            <a:ext cx="5014019" cy="41290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9962" tIns="44980" rIns="89962" bIns="4498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065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435" y="4354286"/>
            <a:ext cx="5014019" cy="41290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9962" tIns="44980" rIns="89962" bIns="4498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1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04900" y="676275"/>
            <a:ext cx="4602163" cy="3452813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2706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897435" y="4354286"/>
            <a:ext cx="5014019" cy="412901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wrap="none" lIns="89962" tIns="44980" rIns="89962" bIns="44980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03039" y="4314977"/>
            <a:ext cx="5857875" cy="406097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7283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03039" y="4314977"/>
            <a:ext cx="5857875" cy="406097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1379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03039" y="4314977"/>
            <a:ext cx="5857875" cy="406097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0" y="303213"/>
            <a:ext cx="1588" cy="1587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3427" name="Rectangle 3"/>
          <p:cNvSpPr txBox="1">
            <a:spLocks noGrp="1" noChangeArrowheads="1"/>
          </p:cNvSpPr>
          <p:nvPr>
            <p:ph type="body" idx="1"/>
          </p:nvPr>
        </p:nvSpPr>
        <p:spPr>
          <a:xfrm>
            <a:off x="503039" y="4314977"/>
            <a:ext cx="5857875" cy="4060976"/>
          </a:xfrm>
          <a:noFill/>
          <a:ln/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7 Título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9" name="8 Subtítulo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s-ES" smtClean="0"/>
              <a:t>Haga clic para modificar el estilo de subtítulo del patrón</a:t>
            </a:r>
            <a:endParaRPr kumimoji="0" lang="en-US"/>
          </a:p>
        </p:txBody>
      </p:sp>
      <p:sp>
        <p:nvSpPr>
          <p:cNvPr id="10" name="9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11" name="10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2" name="11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Título, texto y 2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quarter" idx="2"/>
          </p:nvPr>
        </p:nvSpPr>
        <p:spPr>
          <a:xfrm>
            <a:off x="4646613" y="1981200"/>
            <a:ext cx="3810000" cy="19796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contenido"/>
          <p:cNvSpPr>
            <a:spLocks noGrp="1"/>
          </p:cNvSpPr>
          <p:nvPr>
            <p:ph sz="quarter" idx="3"/>
          </p:nvPr>
        </p:nvSpPr>
        <p:spPr>
          <a:xfrm>
            <a:off x="4646613" y="4113213"/>
            <a:ext cx="3810000" cy="19812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08413" cy="41132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6613" y="1981200"/>
            <a:ext cx="3810000" cy="411321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0813" cy="114141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0813" cy="4113213"/>
          </a:xfrm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9 Rectángulo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10 Rectángulo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5" name="4 Marcador de contenido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7" name="6 Rectángulo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3" name="2 Marcador de texto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s-ES" smtClean="0"/>
              <a:t>Haga clic para modificar el estilo de texto del patrón</a:t>
            </a:r>
          </a:p>
          <a:p>
            <a:pPr lvl="1" eaLnBrk="1" latinLnBrk="0" hangingPunct="1"/>
            <a:r>
              <a:rPr lang="es-ES" smtClean="0"/>
              <a:t>Segundo nivel</a:t>
            </a:r>
          </a:p>
          <a:p>
            <a:pPr lvl="2" eaLnBrk="1" latinLnBrk="0" hangingPunct="1"/>
            <a:r>
              <a:rPr lang="es-ES" smtClean="0"/>
              <a:t>Tercer nivel</a:t>
            </a:r>
          </a:p>
          <a:p>
            <a:pPr lvl="3" eaLnBrk="1" latinLnBrk="0" hangingPunct="1"/>
            <a:r>
              <a:rPr lang="es-ES" smtClean="0"/>
              <a:t>Cuarto nivel</a:t>
            </a:r>
          </a:p>
          <a:p>
            <a:pPr lvl="4" eaLnBrk="1" latinLnBrk="0" hangingPunct="1"/>
            <a:r>
              <a:rPr lang="es-ES" smtClean="0"/>
              <a:t>Quinto nivel</a:t>
            </a:r>
            <a:endParaRPr kumimoji="0" lang="en-US"/>
          </a:p>
        </p:txBody>
      </p:sp>
      <p:sp>
        <p:nvSpPr>
          <p:cNvPr id="9" name="8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10" name="9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1" name="10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</p:txBody>
      </p:sp>
      <p:sp>
        <p:nvSpPr>
          <p:cNvPr id="13" name="12 Marcador de posición de imagen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s-E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Haga clic en el icono para agregar una imagen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7 Marcador de fecha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10" name="9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dondear rectángulo de esquina diagonal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s-ES"/>
          </a:p>
        </p:txBody>
      </p:sp>
      <p:sp>
        <p:nvSpPr>
          <p:cNvPr id="14" name="13 Marcador de fecha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C677A40-0723-463E-9387-5693D092D197}" type="datetimeFigureOut">
              <a:rPr lang="es-ES" smtClean="0"/>
              <a:pPr/>
              <a:t>06/04/2011</a:t>
            </a:fld>
            <a:endParaRPr lang="es-ES"/>
          </a:p>
        </p:txBody>
      </p:sp>
      <p:sp>
        <p:nvSpPr>
          <p:cNvPr id="23" name="22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04A678B6-6D80-49C9-AF69-31A283F8CB75}" type="slidenum">
              <a:rPr lang="es-ES" smtClean="0"/>
              <a:pPr/>
              <a:t>‹Nº›</a:t>
            </a:fld>
            <a:endParaRPr lang="es-ES"/>
          </a:p>
        </p:txBody>
      </p:sp>
      <p:sp>
        <p:nvSpPr>
          <p:cNvPr id="22" name="21 Marcador de título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s-ES" smtClean="0"/>
              <a:t>Haga clic para modificar el estilo de título del patrón</a:t>
            </a:r>
            <a:endParaRPr kumimoji="0" lang="en-US"/>
          </a:p>
        </p:txBody>
      </p:sp>
      <p:sp>
        <p:nvSpPr>
          <p:cNvPr id="13" name="12 Marcador de texto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s-ES" smtClean="0"/>
              <a:t>Haga clic para modificar el estilo de texto del patrón</a:t>
            </a:r>
          </a:p>
          <a:p>
            <a:pPr lvl="1" eaLnBrk="1" latinLnBrk="0" hangingPunct="1"/>
            <a:r>
              <a:rPr kumimoji="0" lang="es-ES" smtClean="0"/>
              <a:t>Segundo nivel</a:t>
            </a:r>
          </a:p>
          <a:p>
            <a:pPr lvl="2" eaLnBrk="1" latinLnBrk="0" hangingPunct="1"/>
            <a:r>
              <a:rPr kumimoji="0" lang="es-ES" smtClean="0"/>
              <a:t>Tercer nivel</a:t>
            </a:r>
          </a:p>
          <a:p>
            <a:pPr lvl="3" eaLnBrk="1" latinLnBrk="0" hangingPunct="1"/>
            <a:r>
              <a:rPr kumimoji="0" lang="es-ES" smtClean="0"/>
              <a:t>Cuarto nivel</a:t>
            </a:r>
          </a:p>
          <a:p>
            <a:pPr lvl="4" eaLnBrk="1" latinLnBrk="0" hangingPunct="1"/>
            <a:r>
              <a:rPr kumimoji="0" lang="es-ES" smtClean="0"/>
              <a:t>Quinto nivel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9" r:id="rId12"/>
    <p:sldLayoutId id="2147483710" r:id="rId13"/>
    <p:sldLayoutId id="2147483711" r:id="rId14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23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24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3.bin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3.v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es.wikipedia.org/wiki/HTML" TargetMode="External"/><Relationship Id="rId2" Type="http://schemas.openxmlformats.org/officeDocument/2006/relationships/hyperlink" Target="http://es.wikipedia.org/wiki/Web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gif"/><Relationship Id="rId5" Type="http://schemas.openxmlformats.org/officeDocument/2006/relationships/hyperlink" Target="http://es.wikipedia.org/wiki/L%C3%B3gica_de_negocio" TargetMode="External"/><Relationship Id="rId4" Type="http://schemas.openxmlformats.org/officeDocument/2006/relationships/hyperlink" Target="http://es.wikipedia.org/wiki/Sistema_de_gesti%C3%B3n_de_base_de_datos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15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Hoja_de_c_lculo_de_Microsoft_Office_Excel_97-20033.xls"/><Relationship Id="rId5" Type="http://schemas.openxmlformats.org/officeDocument/2006/relationships/oleObject" Target="../embeddings/Hoja_de_c_lculo_de_Microsoft_Office_Excel_97-20032.xls"/><Relationship Id="rId4" Type="http://schemas.openxmlformats.org/officeDocument/2006/relationships/oleObject" Target="../embeddings/Hoja_de_c_lculo_de_Microsoft_Office_Excel_97-20031.xls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5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5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3.xml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opensource.org/licenses/gpl-license.php" TargetMode="External"/><Relationship Id="rId13" Type="http://schemas.openxmlformats.org/officeDocument/2006/relationships/hyperlink" Target="http://sites.google.com/site/phpframeworkpoo/download-framework" TargetMode="External"/><Relationship Id="rId18" Type="http://schemas.openxmlformats.org/officeDocument/2006/relationships/hyperlink" Target="http://pylonshq.com/project/pylonshq/browser/LICENSE" TargetMode="External"/><Relationship Id="rId26" Type="http://schemas.openxmlformats.org/officeDocument/2006/relationships/hyperlink" Target="http://es.wikipedia.org/wiki/Adobe_Flex" TargetMode="External"/><Relationship Id="rId3" Type="http://schemas.openxmlformats.org/officeDocument/2006/relationships/hyperlink" Target="http://es.wikipedia.org/wiki/Ruby_on_Rails" TargetMode="External"/><Relationship Id="rId21" Type="http://schemas.openxmlformats.org/officeDocument/2006/relationships/hyperlink" Target="http://es.wikipedia.org/wiki/Django_web_framework" TargetMode="External"/><Relationship Id="rId7" Type="http://schemas.openxmlformats.org/officeDocument/2006/relationships/hyperlink" Target="http://java.sun.com/javaee/javaserverfaces/" TargetMode="External"/><Relationship Id="rId12" Type="http://schemas.openxmlformats.org/officeDocument/2006/relationships/hyperlink" Target="http://www.cyclone3.org/home" TargetMode="External"/><Relationship Id="rId17" Type="http://schemas.openxmlformats.org/officeDocument/2006/relationships/hyperlink" Target="http://web2py.com/" TargetMode="External"/><Relationship Id="rId25" Type="http://schemas.openxmlformats.org/officeDocument/2006/relationships/hyperlink" Target="http://opensource.adobe.com/wiki/display/cairngorm/Cairngorm" TargetMode="External"/><Relationship Id="rId2" Type="http://schemas.openxmlformats.org/officeDocument/2006/relationships/hyperlink" Target="http://opensource.org/licenses/mit-license.php" TargetMode="External"/><Relationship Id="rId16" Type="http://schemas.openxmlformats.org/officeDocument/2006/relationships/hyperlink" Target="http://web2py.com/examples/default/license" TargetMode="External"/><Relationship Id="rId20" Type="http://schemas.openxmlformats.org/officeDocument/2006/relationships/hyperlink" Target="http://code.djangoproject.com/browser/django/trunk/LICENSE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s.wikipedia.org/wiki/Spring_Framework" TargetMode="External"/><Relationship Id="rId11" Type="http://schemas.openxmlformats.org/officeDocument/2006/relationships/hyperlink" Target="http://pagekit.org/" TargetMode="External"/><Relationship Id="rId24" Type="http://schemas.openxmlformats.org/officeDocument/2006/relationships/hyperlink" Target="http://www.asp.net/mvc" TargetMode="External"/><Relationship Id="rId5" Type="http://schemas.openxmlformats.org/officeDocument/2006/relationships/hyperlink" Target="http://es.wikipedia.org/wiki/Grails" TargetMode="External"/><Relationship Id="rId15" Type="http://schemas.openxmlformats.org/officeDocument/2006/relationships/hyperlink" Target="http://tlalokes.org/" TargetMode="External"/><Relationship Id="rId23" Type="http://schemas.openxmlformats.org/officeDocument/2006/relationships/hyperlink" Target="http://www.opensource.org/licenses/ms-pl.html" TargetMode="External"/><Relationship Id="rId28" Type="http://schemas.openxmlformats.org/officeDocument/2006/relationships/hyperlink" Target="http://code.google.com/p/cycleframework/" TargetMode="External"/><Relationship Id="rId10" Type="http://schemas.openxmlformats.org/officeDocument/2006/relationships/hyperlink" Target="http://cgiapp.erlbaum.net/" TargetMode="External"/><Relationship Id="rId19" Type="http://schemas.openxmlformats.org/officeDocument/2006/relationships/hyperlink" Target="http://pylonshq.com/" TargetMode="External"/><Relationship Id="rId4" Type="http://schemas.openxmlformats.org/officeDocument/2006/relationships/hyperlink" Target="http://www.apache.org/licenses/LICENSE-2.0.html" TargetMode="External"/><Relationship Id="rId9" Type="http://schemas.openxmlformats.org/officeDocument/2006/relationships/hyperlink" Target="http://www.catalystframework.org/" TargetMode="External"/><Relationship Id="rId14" Type="http://schemas.openxmlformats.org/officeDocument/2006/relationships/hyperlink" Target="http://www.opensource.org/licenses/lgpl-license.php" TargetMode="External"/><Relationship Id="rId22" Type="http://schemas.openxmlformats.org/officeDocument/2006/relationships/hyperlink" Target="http://www.springframework.net/" TargetMode="External"/><Relationship Id="rId27" Type="http://schemas.openxmlformats.org/officeDocument/2006/relationships/hyperlink" Target="http://www.opensource.org/licenses/mit-license.php" TargetMode="Externa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3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8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8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s-BO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oper Black" pitchFamily="18" charset="0"/>
              </a:rPr>
              <a:t>Patrones de Diseño de Software</a:t>
            </a:r>
            <a:br>
              <a:rPr lang="es-BO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oper Black" pitchFamily="18" charset="0"/>
              </a:rPr>
            </a:br>
            <a:r>
              <a:rPr lang="es-BO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oper Black" pitchFamily="18" charset="0"/>
              </a:rPr>
              <a:t>Parte 1</a:t>
            </a:r>
            <a:endParaRPr lang="es-ES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ES" dirty="0" smtClean="0"/>
              <a:t>Marcelo </a:t>
            </a:r>
            <a:r>
              <a:rPr lang="es-ES" dirty="0" smtClean="0"/>
              <a:t>Salas</a:t>
            </a:r>
          </a:p>
          <a:p>
            <a:endParaRPr lang="es-E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PATRONES ARQUITECTONICOS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>
            <a:spLocks noGrp="1" noChangeArrowheads="1"/>
          </p:cNvSpPr>
          <p:nvPr>
            <p:ph type="title"/>
          </p:nvPr>
        </p:nvSpPr>
        <p:spPr>
          <a:xfrm>
            <a:off x="214282" y="357166"/>
            <a:ext cx="8548718" cy="1143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/>
              <a:t>Categorías</a:t>
            </a:r>
            <a:r>
              <a:rPr lang="en-GB" dirty="0"/>
              <a:t> de Patrones </a:t>
            </a:r>
            <a:r>
              <a:rPr lang="en-GB" dirty="0" err="1"/>
              <a:t>Arquitectónicos</a:t>
            </a:r>
            <a:endParaRPr lang="en-GB" dirty="0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285720" y="1428736"/>
            <a:ext cx="8858280" cy="5287977"/>
          </a:xfrm>
          <a:ln/>
        </p:spPr>
        <p:txBody>
          <a:bodyPr/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/>
              <a:t>Patrones Simples</a:t>
            </a:r>
          </a:p>
          <a:p>
            <a:pPr lvl="1">
              <a:spcBef>
                <a:spcPts val="118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>
                <a:solidFill>
                  <a:srgbClr val="FFFF00"/>
                </a:solidFill>
              </a:rPr>
              <a:t>Layers</a:t>
            </a:r>
            <a:r>
              <a:rPr lang="en-GB" sz="2400" dirty="0"/>
              <a:t>, </a:t>
            </a:r>
            <a:r>
              <a:rPr lang="en-GB" sz="2400" dirty="0" err="1"/>
              <a:t>Tubos</a:t>
            </a:r>
            <a:r>
              <a:rPr lang="en-GB" sz="2400" dirty="0"/>
              <a:t>-y-</a:t>
            </a:r>
            <a:r>
              <a:rPr lang="en-GB" sz="2400" dirty="0" err="1"/>
              <a:t>Filtros</a:t>
            </a:r>
            <a:r>
              <a:rPr lang="en-GB" sz="2400" dirty="0"/>
              <a:t>, </a:t>
            </a:r>
            <a:r>
              <a:rPr lang="en-GB" sz="2400" dirty="0" err="1"/>
              <a:t>Pizarrón</a:t>
            </a:r>
            <a:r>
              <a:rPr lang="en-GB" sz="2400" dirty="0"/>
              <a:t>, </a:t>
            </a:r>
            <a:r>
              <a:rPr lang="en-GB" sz="2400" dirty="0" err="1"/>
              <a:t>Repositorio</a:t>
            </a:r>
            <a:endParaRPr lang="en-GB" sz="2400" dirty="0"/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/>
              <a:t>Sistemas</a:t>
            </a:r>
            <a:r>
              <a:rPr lang="en-GB" b="1" dirty="0"/>
              <a:t> </a:t>
            </a:r>
            <a:r>
              <a:rPr lang="en-GB" b="1" dirty="0" err="1"/>
              <a:t>Distribuidos</a:t>
            </a:r>
            <a:endParaRPr lang="en-GB" b="1" dirty="0"/>
          </a:p>
          <a:p>
            <a:pPr lvl="1">
              <a:spcBef>
                <a:spcPts val="118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/>
              <a:t>Broker (Microkernel, Pipes-y-</a:t>
            </a:r>
            <a:r>
              <a:rPr lang="en-GB" sz="2400" dirty="0" err="1"/>
              <a:t>Filtros</a:t>
            </a:r>
            <a:r>
              <a:rPr lang="en-GB" sz="2400" dirty="0"/>
              <a:t>), CAGS, </a:t>
            </a:r>
            <a:r>
              <a:rPr lang="en-GB" sz="2400" dirty="0" err="1"/>
              <a:t>Cliente-Servidor</a:t>
            </a:r>
            <a:endParaRPr lang="en-GB" sz="2400" dirty="0"/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 err="1"/>
              <a:t>Sistemas</a:t>
            </a:r>
            <a:r>
              <a:rPr lang="en-GB" b="1" dirty="0"/>
              <a:t> </a:t>
            </a:r>
            <a:r>
              <a:rPr lang="en-GB" b="1" dirty="0" err="1"/>
              <a:t>Interactivos</a:t>
            </a:r>
            <a:endParaRPr lang="en-GB" b="1" dirty="0"/>
          </a:p>
          <a:p>
            <a:pPr lvl="1">
              <a:spcBef>
                <a:spcPts val="118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>
                <a:solidFill>
                  <a:srgbClr val="FFFF00"/>
                </a:solidFill>
              </a:rPr>
              <a:t>Modelo</a:t>
            </a:r>
            <a:r>
              <a:rPr lang="en-GB" sz="2400" dirty="0">
                <a:solidFill>
                  <a:srgbClr val="FFFF00"/>
                </a:solidFill>
              </a:rPr>
              <a:t>-View-</a:t>
            </a:r>
            <a:r>
              <a:rPr lang="en-GB" sz="2400" dirty="0" err="1">
                <a:solidFill>
                  <a:srgbClr val="FFFF00"/>
                </a:solidFill>
              </a:rPr>
              <a:t>Controlador</a:t>
            </a:r>
            <a:r>
              <a:rPr lang="en-GB" sz="2400" dirty="0"/>
              <a:t>, </a:t>
            </a:r>
            <a:r>
              <a:rPr lang="en-GB" sz="2400" dirty="0" err="1"/>
              <a:t>Presentación</a:t>
            </a:r>
            <a:r>
              <a:rPr lang="en-GB" sz="2400" dirty="0"/>
              <a:t>-</a:t>
            </a:r>
            <a:r>
              <a:rPr lang="en-GB" sz="2400" dirty="0" err="1"/>
              <a:t>Abstracción</a:t>
            </a:r>
            <a:r>
              <a:rPr lang="en-GB" sz="2400" dirty="0"/>
              <a:t>-Control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b="1" dirty="0"/>
              <a:t>Patrones </a:t>
            </a:r>
            <a:r>
              <a:rPr lang="en-GB" b="1" dirty="0" err="1"/>
              <a:t>Adaptables</a:t>
            </a:r>
            <a:endParaRPr lang="en-GB" b="1" dirty="0"/>
          </a:p>
          <a:p>
            <a:pPr lvl="1">
              <a:spcBef>
                <a:spcPts val="118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400" dirty="0" err="1"/>
              <a:t>MicroKernel</a:t>
            </a:r>
            <a:r>
              <a:rPr lang="en-GB" sz="2400" dirty="0"/>
              <a:t>, Reflexion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/>
          <a:lstStyle/>
          <a:p>
            <a:pPr>
              <a:buClr>
                <a:srgbClr val="000000"/>
              </a:buClr>
            </a:pPr>
            <a:r>
              <a:rPr lang="en-US" sz="4400" dirty="0" err="1">
                <a:solidFill>
                  <a:srgbClr val="000066"/>
                </a:solidFill>
                <a:latin typeface="Trebuchet MS" pitchFamily="34" charset="0"/>
              </a:rPr>
              <a:t>Patrones</a:t>
            </a:r>
            <a:r>
              <a:rPr lang="en-US" sz="4400" dirty="0">
                <a:solidFill>
                  <a:srgbClr val="000066"/>
                </a:solidFill>
                <a:latin typeface="Trebuchet MS" pitchFamily="34" charset="0"/>
              </a:rPr>
              <a:t> </a:t>
            </a:r>
            <a:r>
              <a:rPr lang="en-US" sz="4400" dirty="0" err="1">
                <a:solidFill>
                  <a:srgbClr val="000066"/>
                </a:solidFill>
                <a:latin typeface="Trebuchet MS" pitchFamily="34" charset="0"/>
              </a:rPr>
              <a:t>Arquitectónicos</a:t>
            </a:r>
            <a:r>
              <a:rPr lang="en-US" sz="4400" dirty="0">
                <a:solidFill>
                  <a:srgbClr val="000066"/>
                </a:solidFill>
                <a:latin typeface="Trebuchet MS" pitchFamily="34" charset="0"/>
              </a:rPr>
              <a:t> </a:t>
            </a:r>
            <a:r>
              <a:rPr lang="en-US" sz="4400" dirty="0" smtClean="0">
                <a:solidFill>
                  <a:srgbClr val="000066"/>
                </a:solidFill>
                <a:latin typeface="Trebuchet MS" pitchFamily="34" charset="0"/>
              </a:rPr>
              <a:t>Simples</a:t>
            </a:r>
            <a:endParaRPr lang="en-US" sz="4400" dirty="0">
              <a:solidFill>
                <a:srgbClr val="00006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42" name="Picture 2" descr="http://img.skitch.com/20080807-cinc261nbpqrtp4gkjckya2f4j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85984" y="3643314"/>
            <a:ext cx="4305300" cy="2981326"/>
          </a:xfrm>
          <a:prstGeom prst="rect">
            <a:avLst/>
          </a:prstGeom>
          <a:noFill/>
        </p:spPr>
      </p:pic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>
          <a:xfrm>
            <a:off x="1142976" y="571480"/>
            <a:ext cx="7772400" cy="604822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Layers</a:t>
            </a:r>
          </a:p>
        </p:txBody>
      </p:sp>
      <p:sp>
        <p:nvSpPr>
          <p:cNvPr id="921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14414" y="1714488"/>
            <a:ext cx="6477000" cy="1643074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0" indent="0" algn="just">
              <a:spcBef>
                <a:spcPts val="1738"/>
              </a:spcBef>
              <a:buSzPct val="163000"/>
              <a:buFont typeface="Times New Roman" pitchFamily="18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s-ES" sz="2800" dirty="0" smtClean="0"/>
              <a:t>La arquitectura de </a:t>
            </a:r>
            <a:r>
              <a:rPr lang="es-ES" sz="2800" dirty="0" err="1" smtClean="0"/>
              <a:t>layers</a:t>
            </a:r>
            <a:r>
              <a:rPr lang="es-ES" sz="2800" dirty="0" smtClean="0"/>
              <a:t> o capas ayuda a estructurar aplicaciones que pueden descomponerse en grupos de </a:t>
            </a:r>
            <a:r>
              <a:rPr lang="es-ES" sz="2800" dirty="0" err="1" smtClean="0"/>
              <a:t>subtareas</a:t>
            </a:r>
            <a:r>
              <a:rPr lang="es-ES" sz="2800" dirty="0" smtClean="0"/>
              <a:t> con diferentes niveles de abstracción.</a:t>
            </a:r>
          </a:p>
          <a:p>
            <a:pPr marL="0" indent="0" algn="just">
              <a:spcBef>
                <a:spcPts val="1738"/>
              </a:spcBef>
              <a:buSzPct val="163000"/>
              <a:buFont typeface="Times New Roman" pitchFamily="18" charset="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GB" sz="2800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57159" y="357166"/>
            <a:ext cx="2954853" cy="5595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600" b="1" dirty="0">
                <a:latin typeface="Arial" charset="0"/>
              </a:rPr>
              <a:t>Patrón: </a:t>
            </a:r>
            <a:r>
              <a:rPr lang="en-GB" sz="2600" dirty="0" smtClean="0">
                <a:latin typeface="Arial" charset="0"/>
              </a:rPr>
              <a:t>Layers (</a:t>
            </a:r>
            <a:r>
              <a:rPr lang="en-GB" sz="2600" dirty="0" err="1" smtClean="0">
                <a:latin typeface="Arial" charset="0"/>
              </a:rPr>
              <a:t>capas</a:t>
            </a:r>
            <a:r>
              <a:rPr lang="en-GB" sz="2600" dirty="0" smtClean="0">
                <a:latin typeface="Arial" charset="0"/>
              </a:rPr>
              <a:t>)</a:t>
            </a:r>
            <a:endParaRPr lang="en-GB" sz="2600" dirty="0">
              <a:latin typeface="Arial" charset="0"/>
            </a:endParaRP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137044" y="1119904"/>
            <a:ext cx="1287559" cy="69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Arial" charset="0"/>
              </a:rPr>
              <a:t>Contexto</a:t>
            </a:r>
          </a:p>
        </p:txBody>
      </p:sp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2071670" y="1643050"/>
            <a:ext cx="6500858" cy="88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Hay sistemas que utilizan distinta granularidad y naturaleza </a:t>
            </a:r>
          </a:p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de servicios.</a:t>
            </a:r>
          </a:p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latin typeface="Arial" charset="0"/>
            </a:endParaRPr>
          </a:p>
        </p:txBody>
      </p:sp>
      <p:sp>
        <p:nvSpPr>
          <p:cNvPr id="8" name="Text Box 6"/>
          <p:cNvSpPr txBox="1">
            <a:spLocks noChangeArrowheads="1"/>
          </p:cNvSpPr>
          <p:nvPr/>
        </p:nvSpPr>
        <p:spPr bwMode="auto">
          <a:xfrm>
            <a:off x="1137044" y="2565091"/>
            <a:ext cx="1346084" cy="69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>
                <a:latin typeface="Arial" charset="0"/>
              </a:rPr>
              <a:t>Problema</a:t>
            </a:r>
          </a:p>
        </p:txBody>
      </p:sp>
      <p:sp>
        <p:nvSpPr>
          <p:cNvPr id="9" name="Text Box 7"/>
          <p:cNvSpPr txBox="1">
            <a:spLocks noChangeArrowheads="1"/>
          </p:cNvSpPr>
          <p:nvPr/>
        </p:nvSpPr>
        <p:spPr bwMode="auto">
          <a:xfrm>
            <a:off x="2143108" y="3143248"/>
            <a:ext cx="5558553" cy="730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Si los servicios no están bien organizados, el sistema podría </a:t>
            </a:r>
          </a:p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tener problemas de </a:t>
            </a:r>
            <a:r>
              <a:rPr lang="es-ES" dirty="0" err="1" smtClean="0">
                <a:latin typeface="Arial" charset="0"/>
              </a:rPr>
              <a:t>mantenibilidad</a:t>
            </a:r>
            <a:r>
              <a:rPr lang="es-ES" dirty="0" smtClean="0">
                <a:latin typeface="Arial" charset="0"/>
              </a:rPr>
              <a:t>, adaptabilidad y escalabilidad.</a:t>
            </a:r>
            <a:endParaRPr lang="es-ES" dirty="0">
              <a:latin typeface="Arial" charset="0"/>
            </a:endParaRPr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1137044" y="4010279"/>
            <a:ext cx="1256255" cy="69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Arial" charset="0"/>
              </a:rPr>
              <a:t>Solución</a:t>
            </a:r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2071670" y="4286256"/>
            <a:ext cx="6879104" cy="21997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Estructurar el sistema en un número apropiado de capas.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Empezar con la capa con el nivel más bajo de abstracción.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Poner la capa J  sobre la J-1  hasta alcanzar la capa N.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Los servicios de J  usan los servicios de J-1.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No se requiere un orden en la implementación, ni ninguna 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sofisticación.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Dentro de cada capa, los componentes tienen el mismo nivel de 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abstracción.</a:t>
            </a:r>
            <a:endParaRPr lang="en-GB" dirty="0">
              <a:latin typeface="Arial" charset="0"/>
            </a:endParaRPr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auto">
          <a:xfrm>
            <a:off x="785786" y="128586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785786" y="414338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auto">
          <a:xfrm>
            <a:off x="1643042" y="1428736"/>
            <a:ext cx="1361" cy="722594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auto">
          <a:xfrm>
            <a:off x="1643042" y="214311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auto">
          <a:xfrm>
            <a:off x="1643042" y="2857496"/>
            <a:ext cx="1361" cy="722594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auto">
          <a:xfrm>
            <a:off x="1643042" y="357187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" name="Line 20"/>
          <p:cNvSpPr>
            <a:spLocks noChangeShapeType="1"/>
          </p:cNvSpPr>
          <p:nvPr/>
        </p:nvSpPr>
        <p:spPr bwMode="auto">
          <a:xfrm>
            <a:off x="1643042" y="4286256"/>
            <a:ext cx="1361" cy="722594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3" name="Line 21"/>
          <p:cNvSpPr>
            <a:spLocks noChangeShapeType="1"/>
          </p:cNvSpPr>
          <p:nvPr/>
        </p:nvSpPr>
        <p:spPr bwMode="auto">
          <a:xfrm>
            <a:off x="1643042" y="500063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0" name="Line 13"/>
          <p:cNvSpPr>
            <a:spLocks noChangeShapeType="1"/>
          </p:cNvSpPr>
          <p:nvPr/>
        </p:nvSpPr>
        <p:spPr bwMode="auto">
          <a:xfrm>
            <a:off x="785786" y="271462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cxnSp>
        <p:nvCxnSpPr>
          <p:cNvPr id="32" name="31 Conector recto"/>
          <p:cNvCxnSpPr>
            <a:endCxn id="17" idx="0"/>
          </p:cNvCxnSpPr>
          <p:nvPr/>
        </p:nvCxnSpPr>
        <p:spPr>
          <a:xfrm rot="5400000">
            <a:off x="-856494" y="2500306"/>
            <a:ext cx="3285354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61" name="Rectangle 5"/>
          <p:cNvSpPr>
            <a:spLocks noGrp="1" noChangeArrowheads="1"/>
          </p:cNvSpPr>
          <p:nvPr>
            <p:ph type="body" idx="4294967295"/>
          </p:nvPr>
        </p:nvSpPr>
        <p:spPr>
          <a:xfrm>
            <a:off x="1357313" y="357188"/>
            <a:ext cx="7786687" cy="1357312"/>
          </a:xfrm>
          <a:ln/>
        </p:spPr>
        <p:txBody>
          <a:bodyPr>
            <a:normAutofit/>
          </a:bodyPr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Características principales de la estructura: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los servicios de la capa J  se basan solamente en los de la capa J-1;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no existen otras dependencias entre las capas;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la estructura puede verse como una pila</a:t>
            </a:r>
            <a:r>
              <a:rPr lang="es-ES" sz="1200" dirty="0" smtClean="0"/>
              <a:t>.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800" dirty="0"/>
          </a:p>
        </p:txBody>
      </p:sp>
      <p:grpSp>
        <p:nvGrpSpPr>
          <p:cNvPr id="43" name="42 Grupo"/>
          <p:cNvGrpSpPr/>
          <p:nvPr/>
        </p:nvGrpSpPr>
        <p:grpSpPr>
          <a:xfrm>
            <a:off x="3714744" y="1643050"/>
            <a:ext cx="2286016" cy="2000264"/>
            <a:chOff x="2214546" y="2357430"/>
            <a:chExt cx="2743200" cy="2438400"/>
          </a:xfrm>
        </p:grpSpPr>
        <p:grpSp>
          <p:nvGrpSpPr>
            <p:cNvPr id="2" name="Group 6"/>
            <p:cNvGrpSpPr>
              <a:grpSpLocks/>
            </p:cNvGrpSpPr>
            <p:nvPr/>
          </p:nvGrpSpPr>
          <p:grpSpPr bwMode="auto">
            <a:xfrm>
              <a:off x="2214546" y="2357430"/>
              <a:ext cx="1143000" cy="381000"/>
              <a:chOff x="288" y="2544"/>
              <a:chExt cx="720" cy="240"/>
            </a:xfrm>
          </p:grpSpPr>
          <p:sp>
            <p:nvSpPr>
              <p:cNvPr id="96263" name="AutoShape 7"/>
              <p:cNvSpPr>
                <a:spLocks noChangeArrowheads="1"/>
              </p:cNvSpPr>
              <p:nvPr/>
            </p:nvSpPr>
            <p:spPr bwMode="auto">
              <a:xfrm>
                <a:off x="288" y="2544"/>
                <a:ext cx="720" cy="240"/>
              </a:xfrm>
              <a:prstGeom prst="roundRect">
                <a:avLst>
                  <a:gd name="adj" fmla="val 41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96264" name="Text Box 8"/>
              <p:cNvSpPr txBox="1">
                <a:spLocks noChangeArrowheads="1"/>
              </p:cNvSpPr>
              <p:nvPr/>
            </p:nvSpPr>
            <p:spPr bwMode="auto">
              <a:xfrm>
                <a:off x="315" y="2544"/>
                <a:ext cx="595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 dirty="0">
                    <a:solidFill>
                      <a:schemeClr val="bg1"/>
                    </a:solidFill>
                    <a:latin typeface="Arial" charset="0"/>
                  </a:rPr>
                  <a:t>Usuario</a:t>
                </a:r>
              </a:p>
            </p:txBody>
          </p:sp>
        </p:grpSp>
        <p:grpSp>
          <p:nvGrpSpPr>
            <p:cNvPr id="3" name="Group 9"/>
            <p:cNvGrpSpPr>
              <a:grpSpLocks/>
            </p:cNvGrpSpPr>
            <p:nvPr/>
          </p:nvGrpSpPr>
          <p:grpSpPr bwMode="auto">
            <a:xfrm>
              <a:off x="3814746" y="2357430"/>
              <a:ext cx="1143000" cy="381000"/>
              <a:chOff x="1296" y="2544"/>
              <a:chExt cx="720" cy="240"/>
            </a:xfrm>
          </p:grpSpPr>
          <p:sp>
            <p:nvSpPr>
              <p:cNvPr id="96266" name="AutoShape 10"/>
              <p:cNvSpPr>
                <a:spLocks noChangeArrowheads="1"/>
              </p:cNvSpPr>
              <p:nvPr/>
            </p:nvSpPr>
            <p:spPr bwMode="auto">
              <a:xfrm>
                <a:off x="1296" y="2544"/>
                <a:ext cx="720" cy="240"/>
              </a:xfrm>
              <a:prstGeom prst="roundRect">
                <a:avLst>
                  <a:gd name="adj" fmla="val 41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96267" name="Text Box 11"/>
              <p:cNvSpPr txBox="1">
                <a:spLocks noChangeArrowheads="1"/>
              </p:cNvSpPr>
              <p:nvPr/>
            </p:nvSpPr>
            <p:spPr bwMode="auto">
              <a:xfrm>
                <a:off x="1340" y="2544"/>
                <a:ext cx="566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 dirty="0">
                    <a:solidFill>
                      <a:schemeClr val="bg1"/>
                    </a:solidFill>
                    <a:latin typeface="Arial" charset="0"/>
                  </a:rPr>
                  <a:t>Nivel N</a:t>
                </a:r>
              </a:p>
            </p:txBody>
          </p:sp>
        </p:grpSp>
        <p:grpSp>
          <p:nvGrpSpPr>
            <p:cNvPr id="4" name="Group 12"/>
            <p:cNvGrpSpPr>
              <a:grpSpLocks/>
            </p:cNvGrpSpPr>
            <p:nvPr/>
          </p:nvGrpSpPr>
          <p:grpSpPr bwMode="auto">
            <a:xfrm>
              <a:off x="3775059" y="2814630"/>
              <a:ext cx="1182687" cy="381000"/>
              <a:chOff x="1271" y="2832"/>
              <a:chExt cx="745" cy="240"/>
            </a:xfrm>
          </p:grpSpPr>
          <p:sp>
            <p:nvSpPr>
              <p:cNvPr id="96269" name="AutoShape 13"/>
              <p:cNvSpPr>
                <a:spLocks noChangeArrowheads="1"/>
              </p:cNvSpPr>
              <p:nvPr/>
            </p:nvSpPr>
            <p:spPr bwMode="auto">
              <a:xfrm>
                <a:off x="1296" y="2832"/>
                <a:ext cx="720" cy="240"/>
              </a:xfrm>
              <a:prstGeom prst="roundRect">
                <a:avLst>
                  <a:gd name="adj" fmla="val 41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96270" name="Text Box 14"/>
              <p:cNvSpPr txBox="1">
                <a:spLocks noChangeArrowheads="1"/>
              </p:cNvSpPr>
              <p:nvPr/>
            </p:nvSpPr>
            <p:spPr bwMode="auto">
              <a:xfrm>
                <a:off x="1271" y="2832"/>
                <a:ext cx="685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 dirty="0">
                    <a:solidFill>
                      <a:schemeClr val="bg1"/>
                    </a:solidFill>
                    <a:latin typeface="Arial" charset="0"/>
                  </a:rPr>
                  <a:t>Nivel N-1</a:t>
                </a:r>
              </a:p>
            </p:txBody>
          </p:sp>
        </p:grpSp>
        <p:grpSp>
          <p:nvGrpSpPr>
            <p:cNvPr id="5" name="Group 15"/>
            <p:cNvGrpSpPr>
              <a:grpSpLocks/>
            </p:cNvGrpSpPr>
            <p:nvPr/>
          </p:nvGrpSpPr>
          <p:grpSpPr bwMode="auto">
            <a:xfrm>
              <a:off x="3775059" y="3271830"/>
              <a:ext cx="1182687" cy="381000"/>
              <a:chOff x="1271" y="3120"/>
              <a:chExt cx="745" cy="240"/>
            </a:xfrm>
          </p:grpSpPr>
          <p:sp>
            <p:nvSpPr>
              <p:cNvPr id="96272" name="AutoShape 16"/>
              <p:cNvSpPr>
                <a:spLocks noChangeArrowheads="1"/>
              </p:cNvSpPr>
              <p:nvPr/>
            </p:nvSpPr>
            <p:spPr bwMode="auto">
              <a:xfrm>
                <a:off x="1296" y="3120"/>
                <a:ext cx="720" cy="240"/>
              </a:xfrm>
              <a:prstGeom prst="roundRect">
                <a:avLst>
                  <a:gd name="adj" fmla="val 41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96273" name="Text Box 17"/>
              <p:cNvSpPr txBox="1">
                <a:spLocks noChangeArrowheads="1"/>
              </p:cNvSpPr>
              <p:nvPr/>
            </p:nvSpPr>
            <p:spPr bwMode="auto">
              <a:xfrm>
                <a:off x="1271" y="3120"/>
                <a:ext cx="685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 dirty="0">
                    <a:solidFill>
                      <a:schemeClr val="bg1"/>
                    </a:solidFill>
                    <a:latin typeface="Arial" charset="0"/>
                  </a:rPr>
                  <a:t>Nivel N-2</a:t>
                </a:r>
              </a:p>
            </p:txBody>
          </p:sp>
        </p:grpSp>
        <p:grpSp>
          <p:nvGrpSpPr>
            <p:cNvPr id="6" name="Group 18"/>
            <p:cNvGrpSpPr>
              <a:grpSpLocks/>
            </p:cNvGrpSpPr>
            <p:nvPr/>
          </p:nvGrpSpPr>
          <p:grpSpPr bwMode="auto">
            <a:xfrm>
              <a:off x="3814746" y="3957630"/>
              <a:ext cx="1143000" cy="381000"/>
              <a:chOff x="1296" y="3552"/>
              <a:chExt cx="720" cy="240"/>
            </a:xfrm>
          </p:grpSpPr>
          <p:sp>
            <p:nvSpPr>
              <p:cNvPr id="96275" name="AutoShape 19"/>
              <p:cNvSpPr>
                <a:spLocks noChangeArrowheads="1"/>
              </p:cNvSpPr>
              <p:nvPr/>
            </p:nvSpPr>
            <p:spPr bwMode="auto">
              <a:xfrm>
                <a:off x="1296" y="3552"/>
                <a:ext cx="720" cy="240"/>
              </a:xfrm>
              <a:prstGeom prst="roundRect">
                <a:avLst>
                  <a:gd name="adj" fmla="val 41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96276" name="Text Box 20"/>
              <p:cNvSpPr txBox="1">
                <a:spLocks noChangeArrowheads="1"/>
              </p:cNvSpPr>
              <p:nvPr/>
            </p:nvSpPr>
            <p:spPr bwMode="auto">
              <a:xfrm>
                <a:off x="1354" y="3552"/>
                <a:ext cx="544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 dirty="0">
                    <a:solidFill>
                      <a:schemeClr val="bg1"/>
                    </a:solidFill>
                    <a:latin typeface="Arial" charset="0"/>
                  </a:rPr>
                  <a:t>Nivel 2</a:t>
                </a:r>
              </a:p>
            </p:txBody>
          </p:sp>
        </p:grpSp>
        <p:grpSp>
          <p:nvGrpSpPr>
            <p:cNvPr id="7" name="Group 21"/>
            <p:cNvGrpSpPr>
              <a:grpSpLocks/>
            </p:cNvGrpSpPr>
            <p:nvPr/>
          </p:nvGrpSpPr>
          <p:grpSpPr bwMode="auto">
            <a:xfrm>
              <a:off x="3814746" y="4414830"/>
              <a:ext cx="1143000" cy="381000"/>
              <a:chOff x="1296" y="3840"/>
              <a:chExt cx="720" cy="240"/>
            </a:xfrm>
          </p:grpSpPr>
          <p:sp>
            <p:nvSpPr>
              <p:cNvPr id="96278" name="AutoShape 22"/>
              <p:cNvSpPr>
                <a:spLocks noChangeArrowheads="1"/>
              </p:cNvSpPr>
              <p:nvPr/>
            </p:nvSpPr>
            <p:spPr bwMode="auto">
              <a:xfrm>
                <a:off x="1296" y="3840"/>
                <a:ext cx="720" cy="240"/>
              </a:xfrm>
              <a:prstGeom prst="roundRect">
                <a:avLst>
                  <a:gd name="adj" fmla="val 41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96279" name="Text Box 23"/>
              <p:cNvSpPr txBox="1">
                <a:spLocks noChangeArrowheads="1"/>
              </p:cNvSpPr>
              <p:nvPr/>
            </p:nvSpPr>
            <p:spPr bwMode="auto">
              <a:xfrm>
                <a:off x="1354" y="3840"/>
                <a:ext cx="544" cy="21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 dirty="0">
                    <a:solidFill>
                      <a:schemeClr val="bg1"/>
                    </a:solidFill>
                    <a:latin typeface="Arial" charset="0"/>
                  </a:rPr>
                  <a:t>Nivel 1</a:t>
                </a:r>
              </a:p>
            </p:txBody>
          </p:sp>
        </p:grpSp>
        <p:cxnSp>
          <p:nvCxnSpPr>
            <p:cNvPr id="96280" name="AutoShape 24"/>
            <p:cNvCxnSpPr>
              <a:cxnSpLocks noChangeShapeType="1"/>
            </p:cNvCxnSpPr>
            <p:nvPr/>
          </p:nvCxnSpPr>
          <p:spPr bwMode="auto">
            <a:xfrm>
              <a:off x="3357546" y="2547930"/>
              <a:ext cx="457200" cy="1588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96281" name="AutoShape 25"/>
            <p:cNvCxnSpPr>
              <a:cxnSpLocks noChangeShapeType="1"/>
            </p:cNvCxnSpPr>
            <p:nvPr/>
          </p:nvCxnSpPr>
          <p:spPr bwMode="auto">
            <a:xfrm>
              <a:off x="4386246" y="2740018"/>
              <a:ext cx="1588" cy="74612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96282" name="AutoShape 26"/>
            <p:cNvCxnSpPr>
              <a:cxnSpLocks noChangeShapeType="1"/>
            </p:cNvCxnSpPr>
            <p:nvPr/>
          </p:nvCxnSpPr>
          <p:spPr bwMode="auto">
            <a:xfrm>
              <a:off x="4386246" y="3197218"/>
              <a:ext cx="1588" cy="74612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96283" name="AutoShape 27"/>
            <p:cNvCxnSpPr>
              <a:cxnSpLocks noChangeShapeType="1"/>
            </p:cNvCxnSpPr>
            <p:nvPr/>
          </p:nvCxnSpPr>
          <p:spPr bwMode="auto">
            <a:xfrm>
              <a:off x="4386246" y="4340218"/>
              <a:ext cx="1588" cy="74612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96284" name="AutoShape 28"/>
            <p:cNvCxnSpPr>
              <a:cxnSpLocks noChangeShapeType="1"/>
            </p:cNvCxnSpPr>
            <p:nvPr/>
          </p:nvCxnSpPr>
          <p:spPr bwMode="auto">
            <a:xfrm>
              <a:off x="4386246" y="3654418"/>
              <a:ext cx="1588" cy="303212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36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7" name="Line 13"/>
          <p:cNvSpPr>
            <a:spLocks noChangeShapeType="1"/>
          </p:cNvSpPr>
          <p:nvPr/>
        </p:nvSpPr>
        <p:spPr bwMode="auto">
          <a:xfrm>
            <a:off x="500034" y="21429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38" name="Text Box 4"/>
          <p:cNvSpPr txBox="1">
            <a:spLocks noChangeArrowheads="1"/>
          </p:cNvSpPr>
          <p:nvPr/>
        </p:nvSpPr>
        <p:spPr bwMode="auto">
          <a:xfrm>
            <a:off x="857224" y="0"/>
            <a:ext cx="2964571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Estructura de la Solucion</a:t>
            </a:r>
            <a:endParaRPr lang="en-GB" b="1" dirty="0">
              <a:latin typeface="Arial" charset="0"/>
            </a:endParaRPr>
          </a:p>
        </p:txBody>
      </p:sp>
      <p:sp>
        <p:nvSpPr>
          <p:cNvPr id="39" name="Line 16"/>
          <p:cNvSpPr>
            <a:spLocks noChangeShapeType="1"/>
          </p:cNvSpPr>
          <p:nvPr/>
        </p:nvSpPr>
        <p:spPr bwMode="auto">
          <a:xfrm>
            <a:off x="1000100" y="285729"/>
            <a:ext cx="45719" cy="3643338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0" name="Line 17"/>
          <p:cNvSpPr>
            <a:spLocks noChangeShapeType="1"/>
          </p:cNvSpPr>
          <p:nvPr/>
        </p:nvSpPr>
        <p:spPr bwMode="auto">
          <a:xfrm>
            <a:off x="1000100" y="71435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41" name="Rectangle 5"/>
          <p:cNvSpPr txBox="1">
            <a:spLocks noChangeArrowheads="1"/>
          </p:cNvSpPr>
          <p:nvPr/>
        </p:nvSpPr>
        <p:spPr>
          <a:xfrm>
            <a:off x="1357290" y="3643314"/>
            <a:ext cx="7786710" cy="1857364"/>
          </a:xfrm>
          <a:prstGeom prst="rect">
            <a:avLst/>
          </a:prstGeom>
          <a:ln/>
        </p:spPr>
        <p:txBody>
          <a:bodyPr>
            <a:normAutofit/>
          </a:bodyPr>
          <a:lstStyle/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/>
              <a:t>Cada capa puede ser una entidad compleja formada por distintas componentes.</a:t>
            </a:r>
          </a:p>
          <a:p>
            <a:pPr marL="292100" lvl="0" indent="-292100"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/>
              <a:t>Una componente en la capa J  puede llamar a:</a:t>
            </a:r>
          </a:p>
          <a:p>
            <a:pPr marL="749300" lvl="1" indent="-292100"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/>
              <a:t>otra componente en la capa J,</a:t>
            </a:r>
          </a:p>
          <a:p>
            <a:pPr marL="749300" lvl="1" indent="-292100"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/>
              <a:t>componentes en la capa J-1  directamente,</a:t>
            </a:r>
          </a:p>
          <a:p>
            <a:pPr marL="749300" lvl="1" indent="-292100"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/>
              <a:t>una interfaz definida en la capa J-1.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GB" sz="1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2" name="Line 17"/>
          <p:cNvSpPr>
            <a:spLocks noChangeShapeType="1"/>
          </p:cNvSpPr>
          <p:nvPr/>
        </p:nvSpPr>
        <p:spPr bwMode="auto">
          <a:xfrm>
            <a:off x="1041044" y="392906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75" name="74 Grupo"/>
          <p:cNvGrpSpPr/>
          <p:nvPr/>
        </p:nvGrpSpPr>
        <p:grpSpPr>
          <a:xfrm>
            <a:off x="2357422" y="5286388"/>
            <a:ext cx="4984785" cy="1571612"/>
            <a:chOff x="1730355" y="5181600"/>
            <a:chExt cx="5715000" cy="1676400"/>
          </a:xfrm>
        </p:grpSpPr>
        <p:sp>
          <p:nvSpPr>
            <p:cNvPr id="45" name="AutoShape 2"/>
            <p:cNvSpPr>
              <a:spLocks noChangeArrowheads="1"/>
            </p:cNvSpPr>
            <p:nvPr/>
          </p:nvSpPr>
          <p:spPr bwMode="auto">
            <a:xfrm>
              <a:off x="1730355" y="6248400"/>
              <a:ext cx="5715000" cy="609600"/>
            </a:xfrm>
            <a:prstGeom prst="roundRect">
              <a:avLst>
                <a:gd name="adj" fmla="val 259"/>
              </a:avLst>
            </a:prstGeom>
            <a:solidFill>
              <a:srgbClr val="FFFFCC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sz="1400">
                <a:solidFill>
                  <a:schemeClr val="bg1"/>
                </a:solidFill>
              </a:endParaRPr>
            </a:p>
          </p:txBody>
        </p:sp>
        <p:sp>
          <p:nvSpPr>
            <p:cNvPr id="46" name="AutoShape 3"/>
            <p:cNvSpPr>
              <a:spLocks noChangeArrowheads="1"/>
            </p:cNvSpPr>
            <p:nvPr/>
          </p:nvSpPr>
          <p:spPr bwMode="auto">
            <a:xfrm>
              <a:off x="1730355" y="5181600"/>
              <a:ext cx="5715000" cy="609600"/>
            </a:xfrm>
            <a:prstGeom prst="roundRect">
              <a:avLst>
                <a:gd name="adj" fmla="val 259"/>
              </a:avLst>
            </a:prstGeom>
            <a:solidFill>
              <a:srgbClr val="FFFFCC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 sz="1400">
                <a:solidFill>
                  <a:schemeClr val="bg1"/>
                </a:solidFill>
              </a:endParaRPr>
            </a:p>
          </p:txBody>
        </p:sp>
        <p:grpSp>
          <p:nvGrpSpPr>
            <p:cNvPr id="47" name="Group 6"/>
            <p:cNvGrpSpPr>
              <a:grpSpLocks/>
            </p:cNvGrpSpPr>
            <p:nvPr/>
          </p:nvGrpSpPr>
          <p:grpSpPr bwMode="auto">
            <a:xfrm>
              <a:off x="1785919" y="5257800"/>
              <a:ext cx="1163638" cy="457200"/>
              <a:chOff x="1139" y="2976"/>
              <a:chExt cx="733" cy="288"/>
            </a:xfrm>
          </p:grpSpPr>
          <p:sp>
            <p:nvSpPr>
              <p:cNvPr id="48" name="AutoShape 7"/>
              <p:cNvSpPr>
                <a:spLocks noChangeArrowheads="1"/>
              </p:cNvSpPr>
              <p:nvPr/>
            </p:nvSpPr>
            <p:spPr bwMode="auto">
              <a:xfrm>
                <a:off x="1152" y="2976"/>
                <a:ext cx="720" cy="288"/>
              </a:xfrm>
              <a:prstGeom prst="roundRect">
                <a:avLst>
                  <a:gd name="adj" fmla="val 34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49" name="Text Box 8"/>
              <p:cNvSpPr txBox="1">
                <a:spLocks noChangeArrowheads="1"/>
              </p:cNvSpPr>
              <p:nvPr/>
            </p:nvSpPr>
            <p:spPr bwMode="auto">
              <a:xfrm>
                <a:off x="1139" y="3009"/>
                <a:ext cx="609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>
                    <a:solidFill>
                      <a:schemeClr val="bg1"/>
                    </a:solidFill>
                    <a:latin typeface="Arial" charset="0"/>
                  </a:rPr>
                  <a:t>comp. 2.1</a:t>
                </a:r>
              </a:p>
            </p:txBody>
          </p:sp>
        </p:grpSp>
        <p:grpSp>
          <p:nvGrpSpPr>
            <p:cNvPr id="50" name="Group 9"/>
            <p:cNvGrpSpPr>
              <a:grpSpLocks/>
            </p:cNvGrpSpPr>
            <p:nvPr/>
          </p:nvGrpSpPr>
          <p:grpSpPr bwMode="auto">
            <a:xfrm>
              <a:off x="3386119" y="5257800"/>
              <a:ext cx="1163638" cy="457200"/>
              <a:chOff x="2147" y="2976"/>
              <a:chExt cx="733" cy="288"/>
            </a:xfrm>
          </p:grpSpPr>
          <p:sp>
            <p:nvSpPr>
              <p:cNvPr id="51" name="AutoShape 10"/>
              <p:cNvSpPr>
                <a:spLocks noChangeArrowheads="1"/>
              </p:cNvSpPr>
              <p:nvPr/>
            </p:nvSpPr>
            <p:spPr bwMode="auto">
              <a:xfrm>
                <a:off x="2160" y="2976"/>
                <a:ext cx="720" cy="288"/>
              </a:xfrm>
              <a:prstGeom prst="roundRect">
                <a:avLst>
                  <a:gd name="adj" fmla="val 34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52" name="Text Box 11"/>
              <p:cNvSpPr txBox="1">
                <a:spLocks noChangeArrowheads="1"/>
              </p:cNvSpPr>
              <p:nvPr/>
            </p:nvSpPr>
            <p:spPr bwMode="auto">
              <a:xfrm>
                <a:off x="2147" y="3009"/>
                <a:ext cx="609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>
                    <a:solidFill>
                      <a:schemeClr val="bg1"/>
                    </a:solidFill>
                    <a:latin typeface="Arial" charset="0"/>
                  </a:rPr>
                  <a:t>comp. 2.2</a:t>
                </a:r>
              </a:p>
            </p:txBody>
          </p:sp>
        </p:grpSp>
        <p:grpSp>
          <p:nvGrpSpPr>
            <p:cNvPr id="53" name="Group 12"/>
            <p:cNvGrpSpPr>
              <a:grpSpLocks/>
            </p:cNvGrpSpPr>
            <p:nvPr/>
          </p:nvGrpSpPr>
          <p:grpSpPr bwMode="auto">
            <a:xfrm>
              <a:off x="5062520" y="5257800"/>
              <a:ext cx="1163638" cy="457200"/>
              <a:chOff x="3203" y="2976"/>
              <a:chExt cx="733" cy="288"/>
            </a:xfrm>
          </p:grpSpPr>
          <p:sp>
            <p:nvSpPr>
              <p:cNvPr id="54" name="AutoShape 13"/>
              <p:cNvSpPr>
                <a:spLocks noChangeArrowheads="1"/>
              </p:cNvSpPr>
              <p:nvPr/>
            </p:nvSpPr>
            <p:spPr bwMode="auto">
              <a:xfrm>
                <a:off x="3216" y="2976"/>
                <a:ext cx="720" cy="288"/>
              </a:xfrm>
              <a:prstGeom prst="roundRect">
                <a:avLst>
                  <a:gd name="adj" fmla="val 34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55" name="Text Box 14"/>
              <p:cNvSpPr txBox="1">
                <a:spLocks noChangeArrowheads="1"/>
              </p:cNvSpPr>
              <p:nvPr/>
            </p:nvSpPr>
            <p:spPr bwMode="auto">
              <a:xfrm>
                <a:off x="3203" y="3009"/>
                <a:ext cx="609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>
                    <a:solidFill>
                      <a:schemeClr val="bg1"/>
                    </a:solidFill>
                    <a:latin typeface="Arial" charset="0"/>
                  </a:rPr>
                  <a:t>comp. 2.3</a:t>
                </a:r>
              </a:p>
            </p:txBody>
          </p:sp>
        </p:grpSp>
        <p:grpSp>
          <p:nvGrpSpPr>
            <p:cNvPr id="56" name="Group 15"/>
            <p:cNvGrpSpPr>
              <a:grpSpLocks/>
            </p:cNvGrpSpPr>
            <p:nvPr/>
          </p:nvGrpSpPr>
          <p:grpSpPr bwMode="auto">
            <a:xfrm>
              <a:off x="1785919" y="6324600"/>
              <a:ext cx="1163638" cy="457200"/>
              <a:chOff x="1139" y="3648"/>
              <a:chExt cx="733" cy="288"/>
            </a:xfrm>
          </p:grpSpPr>
          <p:sp>
            <p:nvSpPr>
              <p:cNvPr id="57" name="AutoShape 16"/>
              <p:cNvSpPr>
                <a:spLocks noChangeArrowheads="1"/>
              </p:cNvSpPr>
              <p:nvPr/>
            </p:nvSpPr>
            <p:spPr bwMode="auto">
              <a:xfrm>
                <a:off x="1152" y="3648"/>
                <a:ext cx="720" cy="288"/>
              </a:xfrm>
              <a:prstGeom prst="roundRect">
                <a:avLst>
                  <a:gd name="adj" fmla="val 34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58" name="Text Box 17"/>
              <p:cNvSpPr txBox="1">
                <a:spLocks noChangeArrowheads="1"/>
              </p:cNvSpPr>
              <p:nvPr/>
            </p:nvSpPr>
            <p:spPr bwMode="auto">
              <a:xfrm>
                <a:off x="1139" y="3681"/>
                <a:ext cx="609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>
                    <a:solidFill>
                      <a:schemeClr val="bg1"/>
                    </a:solidFill>
                    <a:latin typeface="Arial" charset="0"/>
                  </a:rPr>
                  <a:t>comp. 1.1</a:t>
                </a:r>
              </a:p>
            </p:txBody>
          </p:sp>
        </p:grpSp>
        <p:grpSp>
          <p:nvGrpSpPr>
            <p:cNvPr id="59" name="Group 18"/>
            <p:cNvGrpSpPr>
              <a:grpSpLocks/>
            </p:cNvGrpSpPr>
            <p:nvPr/>
          </p:nvGrpSpPr>
          <p:grpSpPr bwMode="auto">
            <a:xfrm>
              <a:off x="3386119" y="6324600"/>
              <a:ext cx="1163638" cy="457200"/>
              <a:chOff x="2147" y="3648"/>
              <a:chExt cx="733" cy="288"/>
            </a:xfrm>
          </p:grpSpPr>
          <p:sp>
            <p:nvSpPr>
              <p:cNvPr id="60" name="AutoShape 19"/>
              <p:cNvSpPr>
                <a:spLocks noChangeArrowheads="1"/>
              </p:cNvSpPr>
              <p:nvPr/>
            </p:nvSpPr>
            <p:spPr bwMode="auto">
              <a:xfrm>
                <a:off x="2160" y="3648"/>
                <a:ext cx="720" cy="288"/>
              </a:xfrm>
              <a:prstGeom prst="roundRect">
                <a:avLst>
                  <a:gd name="adj" fmla="val 34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61" name="Text Box 20"/>
              <p:cNvSpPr txBox="1">
                <a:spLocks noChangeArrowheads="1"/>
              </p:cNvSpPr>
              <p:nvPr/>
            </p:nvSpPr>
            <p:spPr bwMode="auto">
              <a:xfrm>
                <a:off x="2147" y="3681"/>
                <a:ext cx="609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>
                    <a:solidFill>
                      <a:schemeClr val="bg1"/>
                    </a:solidFill>
                    <a:latin typeface="Arial" charset="0"/>
                  </a:rPr>
                  <a:t>comp. 1.2</a:t>
                </a:r>
              </a:p>
            </p:txBody>
          </p:sp>
        </p:grpSp>
        <p:grpSp>
          <p:nvGrpSpPr>
            <p:cNvPr id="62" name="Group 21"/>
            <p:cNvGrpSpPr>
              <a:grpSpLocks/>
            </p:cNvGrpSpPr>
            <p:nvPr/>
          </p:nvGrpSpPr>
          <p:grpSpPr bwMode="auto">
            <a:xfrm>
              <a:off x="5062520" y="6324600"/>
              <a:ext cx="1163638" cy="457200"/>
              <a:chOff x="3203" y="3648"/>
              <a:chExt cx="733" cy="288"/>
            </a:xfrm>
          </p:grpSpPr>
          <p:sp>
            <p:nvSpPr>
              <p:cNvPr id="63" name="AutoShape 22"/>
              <p:cNvSpPr>
                <a:spLocks noChangeArrowheads="1"/>
              </p:cNvSpPr>
              <p:nvPr/>
            </p:nvSpPr>
            <p:spPr bwMode="auto">
              <a:xfrm>
                <a:off x="3216" y="3648"/>
                <a:ext cx="720" cy="288"/>
              </a:xfrm>
              <a:prstGeom prst="roundRect">
                <a:avLst>
                  <a:gd name="adj" fmla="val 347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64" name="Text Box 23"/>
              <p:cNvSpPr txBox="1">
                <a:spLocks noChangeArrowheads="1"/>
              </p:cNvSpPr>
              <p:nvPr/>
            </p:nvSpPr>
            <p:spPr bwMode="auto">
              <a:xfrm>
                <a:off x="3203" y="3681"/>
                <a:ext cx="609" cy="188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400">
                    <a:solidFill>
                      <a:schemeClr val="bg1"/>
                    </a:solidFill>
                    <a:latin typeface="Arial" charset="0"/>
                  </a:rPr>
                  <a:t>comp. 1.3</a:t>
                </a:r>
              </a:p>
            </p:txBody>
          </p:sp>
        </p:grpSp>
        <p:sp>
          <p:nvSpPr>
            <p:cNvPr id="65" name="Line 24"/>
            <p:cNvSpPr>
              <a:spLocks noChangeShapeType="1"/>
            </p:cNvSpPr>
            <p:nvPr/>
          </p:nvSpPr>
          <p:spPr bwMode="auto">
            <a:xfrm>
              <a:off x="2339955" y="5715000"/>
              <a:ext cx="1588" cy="609600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>
                <a:solidFill>
                  <a:schemeClr val="bg1"/>
                </a:solidFill>
              </a:endParaRPr>
            </a:p>
          </p:txBody>
        </p:sp>
        <p:sp>
          <p:nvSpPr>
            <p:cNvPr id="66" name="Line 25"/>
            <p:cNvSpPr>
              <a:spLocks noChangeShapeType="1"/>
            </p:cNvSpPr>
            <p:nvPr/>
          </p:nvSpPr>
          <p:spPr bwMode="auto">
            <a:xfrm>
              <a:off x="4016355" y="5715000"/>
              <a:ext cx="1588" cy="609600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>
                <a:solidFill>
                  <a:schemeClr val="bg1"/>
                </a:solidFill>
              </a:endParaRPr>
            </a:p>
          </p:txBody>
        </p:sp>
        <p:sp>
          <p:nvSpPr>
            <p:cNvPr id="67" name="Line 26"/>
            <p:cNvSpPr>
              <a:spLocks noChangeShapeType="1"/>
            </p:cNvSpPr>
            <p:nvPr/>
          </p:nvSpPr>
          <p:spPr bwMode="auto">
            <a:xfrm>
              <a:off x="4549755" y="5486400"/>
              <a:ext cx="533400" cy="1588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>
                <a:solidFill>
                  <a:schemeClr val="bg1"/>
                </a:solidFill>
              </a:endParaRPr>
            </a:p>
          </p:txBody>
        </p:sp>
        <p:sp>
          <p:nvSpPr>
            <p:cNvPr id="68" name="Line 27"/>
            <p:cNvSpPr>
              <a:spLocks noChangeShapeType="1"/>
            </p:cNvSpPr>
            <p:nvPr/>
          </p:nvSpPr>
          <p:spPr bwMode="auto">
            <a:xfrm>
              <a:off x="2949555" y="6553200"/>
              <a:ext cx="457200" cy="1588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 sz="1400">
                <a:solidFill>
                  <a:schemeClr val="bg1"/>
                </a:solidFill>
              </a:endParaRPr>
            </a:p>
          </p:txBody>
        </p:sp>
        <p:grpSp>
          <p:nvGrpSpPr>
            <p:cNvPr id="69" name="Group 28"/>
            <p:cNvGrpSpPr>
              <a:grpSpLocks/>
            </p:cNvGrpSpPr>
            <p:nvPr/>
          </p:nvGrpSpPr>
          <p:grpSpPr bwMode="auto">
            <a:xfrm>
              <a:off x="2568555" y="5715000"/>
              <a:ext cx="3046413" cy="608013"/>
              <a:chOff x="1632" y="3264"/>
              <a:chExt cx="1919" cy="383"/>
            </a:xfrm>
          </p:grpSpPr>
          <p:sp>
            <p:nvSpPr>
              <p:cNvPr id="70" name="Line 29"/>
              <p:cNvSpPr>
                <a:spLocks noChangeShapeType="1"/>
              </p:cNvSpPr>
              <p:nvPr/>
            </p:nvSpPr>
            <p:spPr bwMode="auto">
              <a:xfrm>
                <a:off x="1632" y="3264"/>
                <a:ext cx="1" cy="192"/>
              </a:xfrm>
              <a:prstGeom prst="line">
                <a:avLst/>
              </a:prstGeom>
              <a:noFill/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71" name="Line 30"/>
              <p:cNvSpPr>
                <a:spLocks noChangeShapeType="1"/>
              </p:cNvSpPr>
              <p:nvPr/>
            </p:nvSpPr>
            <p:spPr bwMode="auto">
              <a:xfrm>
                <a:off x="1632" y="3456"/>
                <a:ext cx="1920" cy="1"/>
              </a:xfrm>
              <a:prstGeom prst="line">
                <a:avLst/>
              </a:prstGeom>
              <a:noFill/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  <p:sp>
            <p:nvSpPr>
              <p:cNvPr id="72" name="Line 31"/>
              <p:cNvSpPr>
                <a:spLocks noChangeShapeType="1"/>
              </p:cNvSpPr>
              <p:nvPr/>
            </p:nvSpPr>
            <p:spPr bwMode="auto">
              <a:xfrm>
                <a:off x="3552" y="3456"/>
                <a:ext cx="1" cy="192"/>
              </a:xfrm>
              <a:prstGeom prst="line">
                <a:avLst/>
              </a:prstGeom>
              <a:noFill/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/>
              <a:lstStyle/>
              <a:p>
                <a:endParaRPr lang="es-ES" sz="140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73" name="Text Box 32"/>
            <p:cNvSpPr txBox="1">
              <a:spLocks noChangeArrowheads="1"/>
            </p:cNvSpPr>
            <p:nvPr/>
          </p:nvSpPr>
          <p:spPr bwMode="auto">
            <a:xfrm>
              <a:off x="6378555" y="5257800"/>
              <a:ext cx="729985" cy="299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>
                  <a:solidFill>
                    <a:schemeClr val="bg1"/>
                  </a:solidFill>
                  <a:latin typeface="Arial" charset="0"/>
                </a:rPr>
                <a:t>Nivel 2</a:t>
              </a:r>
            </a:p>
          </p:txBody>
        </p:sp>
        <p:sp>
          <p:nvSpPr>
            <p:cNvPr id="74" name="Text Box 33"/>
            <p:cNvSpPr txBox="1">
              <a:spLocks noChangeArrowheads="1"/>
            </p:cNvSpPr>
            <p:nvPr/>
          </p:nvSpPr>
          <p:spPr bwMode="auto">
            <a:xfrm>
              <a:off x="6378555" y="6324600"/>
              <a:ext cx="729985" cy="29918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400" dirty="0">
                  <a:solidFill>
                    <a:schemeClr val="bg1"/>
                  </a:solidFill>
                  <a:latin typeface="Arial" charset="0"/>
                </a:rPr>
                <a:t>Nivel 1</a:t>
              </a:r>
            </a:p>
          </p:txBody>
        </p:sp>
      </p:grp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85852" y="500042"/>
            <a:ext cx="7572375" cy="4114800"/>
          </a:xfrm>
          <a:ln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/>
              <a:t>Escenario 1</a:t>
            </a:r>
            <a:r>
              <a:rPr lang="en-GB" sz="2000" dirty="0" smtClean="0"/>
              <a:t>:</a:t>
            </a:r>
          </a:p>
          <a:p>
            <a:pPr lvl="1">
              <a:lnSpc>
                <a:spcPct val="90000"/>
              </a:lnSpc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el usuario hace una solicitud a la capa N, ésta lo pasa a la capa N-1, y así sucesivamente hasta la capa 1 que efectivamente lo resuelve;</a:t>
            </a:r>
          </a:p>
          <a:p>
            <a:pPr lvl="1">
              <a:lnSpc>
                <a:spcPct val="90000"/>
              </a:lnSpc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eventualmente la respuesta vuelve a la capa N  y al usuario;</a:t>
            </a:r>
          </a:p>
          <a:p>
            <a:pPr lvl="1">
              <a:lnSpc>
                <a:spcPct val="90000"/>
              </a:lnSpc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generalmente una solicitud a la capa J  se traduce en varias solicitudes a la capa J-1 (nivel de abstracción).</a:t>
            </a:r>
          </a:p>
          <a:p>
            <a:pPr>
              <a:lnSpc>
                <a:spcPct val="90000"/>
              </a:lnSpc>
              <a:spcBef>
                <a:spcPts val="1238"/>
              </a:spcBef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dirty="0"/>
          </a:p>
        </p:txBody>
      </p:sp>
      <p:sp>
        <p:nvSpPr>
          <p:cNvPr id="100356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285875" y="2717800"/>
            <a:ext cx="7858125" cy="4140200"/>
          </a:xfrm>
          <a:ln/>
        </p:spPr>
        <p:txBody>
          <a:bodyPr>
            <a:normAutofit/>
          </a:bodyPr>
          <a:lstStyle/>
          <a:p>
            <a:pPr>
              <a:lnSpc>
                <a:spcPct val="90000"/>
              </a:lnSpc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sz="2000" dirty="0"/>
              <a:t>Escenario 2:</a:t>
            </a:r>
          </a:p>
          <a:p>
            <a:pPr lvl="2">
              <a:lnSpc>
                <a:spcPct val="90000"/>
              </a:lnSpc>
              <a:spcBef>
                <a:spcPts val="98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se inicia una comunicación </a:t>
            </a:r>
            <a:r>
              <a:rPr lang="es-ES" sz="1600" dirty="0" err="1" smtClean="0"/>
              <a:t>bottom</a:t>
            </a:r>
            <a:r>
              <a:rPr lang="es-ES" sz="1600" dirty="0" smtClean="0"/>
              <a:t>-up cuando la capa 1 detecta algún evento, por ejemplo cierto input;</a:t>
            </a:r>
          </a:p>
          <a:p>
            <a:pPr lvl="2">
              <a:lnSpc>
                <a:spcPct val="90000"/>
              </a:lnSpc>
              <a:spcBef>
                <a:spcPts val="98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esta notificación sube a través de las distintas capas.</a:t>
            </a:r>
          </a:p>
          <a:p>
            <a:pPr>
              <a:lnSpc>
                <a:spcPct val="90000"/>
              </a:lnSpc>
              <a:spcBef>
                <a:spcPts val="98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2000" dirty="0" smtClean="0"/>
              <a:t>Escenario 3:</a:t>
            </a:r>
          </a:p>
          <a:p>
            <a:pPr lvl="2">
              <a:lnSpc>
                <a:spcPct val="90000"/>
              </a:lnSpc>
              <a:spcBef>
                <a:spcPts val="98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600" dirty="0" smtClean="0"/>
              <a:t>la comunicación sólo sucede entre ciertas capas.</a:t>
            </a:r>
            <a:endParaRPr lang="en-GB" sz="1600" dirty="0"/>
          </a:p>
          <a:p>
            <a:pPr>
              <a:lnSpc>
                <a:spcPct val="90000"/>
              </a:lnSpc>
              <a:spcBef>
                <a:spcPts val="1238"/>
              </a:spcBef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dirty="0"/>
          </a:p>
        </p:txBody>
      </p:sp>
      <p:sp>
        <p:nvSpPr>
          <p:cNvPr id="100357" name="Rectangle 5"/>
          <p:cNvSpPr>
            <a:spLocks noChangeArrowheads="1"/>
          </p:cNvSpPr>
          <p:nvPr/>
        </p:nvSpPr>
        <p:spPr bwMode="auto">
          <a:xfrm>
            <a:off x="1785918" y="5429264"/>
            <a:ext cx="6715172" cy="842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/>
          <a:lstStyle/>
          <a:p>
            <a:pPr marL="457200" indent="-457200" algn="ctr" defTabSz="449263">
              <a:spcBef>
                <a:spcPts val="1238"/>
              </a:spcBef>
              <a:buClr>
                <a:srgbClr val="FF0000"/>
              </a:buClr>
              <a:buSzPct val="140000"/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400" i="1" dirty="0" smtClean="0">
                <a:latin typeface="Tahoma" pitchFamily="34" charset="0"/>
              </a:rPr>
              <a:t>Debe definirse el comportamiento de las componentes para todos los escenarios posibles.</a:t>
            </a:r>
          </a:p>
          <a:p>
            <a:pPr marL="457200" indent="-457200" algn="ctr" defTabSz="449263">
              <a:spcBef>
                <a:spcPts val="1238"/>
              </a:spcBef>
              <a:buClr>
                <a:srgbClr val="FF0000"/>
              </a:buClr>
              <a:buSzPct val="140000"/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400" i="1" dirty="0" smtClean="0">
                <a:latin typeface="Tahoma" pitchFamily="34" charset="0"/>
              </a:rPr>
              <a:t>En todo momento debe haber certeza respecto al comportamiento que tomarán las componentes.</a:t>
            </a:r>
          </a:p>
          <a:p>
            <a:pPr marL="457200" indent="-457200" algn="ctr" defTabSz="449263">
              <a:spcBef>
                <a:spcPts val="1238"/>
              </a:spcBef>
              <a:buClr>
                <a:srgbClr val="FF0000"/>
              </a:buClr>
              <a:buSzPct val="140000"/>
              <a:buFont typeface="Times New Roman" pitchFamily="18" charset="0"/>
              <a:buNone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400" i="1" dirty="0">
              <a:latin typeface="Tahoma" pitchFamily="34" charset="0"/>
            </a:endParaRPr>
          </a:p>
        </p:txBody>
      </p:sp>
      <p:sp>
        <p:nvSpPr>
          <p:cNvPr id="6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" name="Line 13"/>
          <p:cNvSpPr>
            <a:spLocks noChangeShapeType="1"/>
          </p:cNvSpPr>
          <p:nvPr/>
        </p:nvSpPr>
        <p:spPr bwMode="auto">
          <a:xfrm>
            <a:off x="500034" y="21429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8" name="Text Box 4"/>
          <p:cNvSpPr txBox="1">
            <a:spLocks noChangeArrowheads="1"/>
          </p:cNvSpPr>
          <p:nvPr/>
        </p:nvSpPr>
        <p:spPr bwMode="auto">
          <a:xfrm>
            <a:off x="857224" y="0"/>
            <a:ext cx="1207680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Dinamica</a:t>
            </a:r>
            <a:endParaRPr lang="en-GB" b="1" dirty="0">
              <a:latin typeface="Arial" charset="0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1000100" y="285729"/>
            <a:ext cx="45719" cy="3857651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auto">
          <a:xfrm>
            <a:off x="1000100" y="54418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>
            <a:off x="1044242" y="2638272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1044242" y="4129732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643063" y="357188"/>
            <a:ext cx="7215217" cy="6215062"/>
          </a:xfrm>
          <a:ln/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Definir los niveles de abstracción para agrupar las tareas.</a:t>
            </a:r>
          </a:p>
          <a:p>
            <a:pPr lvl="1"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Considerando la distancia desde el hardware o la  complejidad conceptual;</a:t>
            </a:r>
          </a:p>
          <a:p>
            <a:pPr lvl="1"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>
                <a:solidFill>
                  <a:srgbClr val="FFFF00"/>
                </a:solidFill>
              </a:rPr>
              <a:t>Ej. Ajedrez: </a:t>
            </a:r>
            <a:r>
              <a:rPr lang="es-ES" sz="1800" dirty="0" smtClean="0"/>
              <a:t>piezas, movimientos básicos, tácticas (ej.: defensa Siciliana), estrategias globales del juego.</a:t>
            </a:r>
          </a:p>
          <a:p>
            <a:pPr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Determinar el número de capas.</a:t>
            </a:r>
          </a:p>
          <a:p>
            <a:pPr lvl="1"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decisión de compromiso; no siempre coinciden con los criterios definidos para los niveles de abstracción.</a:t>
            </a:r>
          </a:p>
          <a:p>
            <a:pPr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Designar y asignar tareas a las distintas capas.</a:t>
            </a:r>
          </a:p>
          <a:p>
            <a:pPr lvl="1"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la capa superior es el sistema tal como lo ve el usuario.</a:t>
            </a:r>
          </a:p>
          <a:p>
            <a:pPr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Especificar los servicios de cada capa.</a:t>
            </a:r>
          </a:p>
          <a:p>
            <a:pPr lvl="1"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es conveniente poner la funcionalidad dependiente de la aplicación en las capas superiores, y mantener las inferiores genéricas y sencillas.</a:t>
            </a:r>
          </a:p>
          <a:p>
            <a:pPr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Refinar las capas iterando sobre los 4 pasos anteriores.</a:t>
            </a:r>
          </a:p>
          <a:p>
            <a:pPr lvl="1"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reorganizar las tareas de modo que sólo se invoquen servicios de la capa inmediatamente anterior.</a:t>
            </a:r>
          </a:p>
          <a:p>
            <a:pPr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Especificar la interfaz de cada capa.</a:t>
            </a:r>
          </a:p>
          <a:p>
            <a:pPr lvl="1"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se incluyen todos los servicios ofrecidos en la interfaz y la capa se trata como una caja negra.</a:t>
            </a:r>
          </a:p>
          <a:p>
            <a:pPr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Definir la estructura de cada capa.</a:t>
            </a:r>
          </a:p>
          <a:p>
            <a:pPr lvl="1"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distintos patrones pueden usarse para la estructura interna.</a:t>
            </a:r>
          </a:p>
          <a:p>
            <a:pPr algn="just"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s-ES" sz="2400" dirty="0" smtClean="0"/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s-ES" sz="2400" dirty="0" smtClean="0"/>
          </a:p>
          <a:p>
            <a:pPr>
              <a:lnSpc>
                <a:spcPct val="90000"/>
              </a:lnSpc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2000" dirty="0"/>
          </a:p>
        </p:txBody>
      </p:sp>
      <p:sp>
        <p:nvSpPr>
          <p:cNvPr id="4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" name="Line 13"/>
          <p:cNvSpPr>
            <a:spLocks noChangeShapeType="1"/>
          </p:cNvSpPr>
          <p:nvPr/>
        </p:nvSpPr>
        <p:spPr bwMode="auto">
          <a:xfrm>
            <a:off x="500034" y="21429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857224" y="0"/>
            <a:ext cx="1938649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Implementacion</a:t>
            </a:r>
            <a:endParaRPr lang="en-GB" b="1" dirty="0">
              <a:latin typeface="Arial" charset="0"/>
            </a:endParaRPr>
          </a:p>
        </p:txBody>
      </p:sp>
      <p:sp>
        <p:nvSpPr>
          <p:cNvPr id="8" name="Rectangle 3"/>
          <p:cNvSpPr txBox="1">
            <a:spLocks noChangeArrowheads="1"/>
          </p:cNvSpPr>
          <p:nvPr/>
        </p:nvSpPr>
        <p:spPr>
          <a:xfrm>
            <a:off x="714348" y="3286124"/>
            <a:ext cx="8077200" cy="4267200"/>
          </a:xfrm>
          <a:prstGeom prst="rect">
            <a:avLst/>
          </a:prstGeom>
          <a:ln/>
        </p:spPr>
        <p:txBody>
          <a:bodyPr>
            <a:normAutofit/>
          </a:bodyPr>
          <a:lstStyle/>
          <a:p>
            <a:pPr marL="292100" marR="0" lvl="0" indent="-2921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9" name="Line 16"/>
          <p:cNvSpPr>
            <a:spLocks noChangeShapeType="1"/>
          </p:cNvSpPr>
          <p:nvPr/>
        </p:nvSpPr>
        <p:spPr bwMode="auto">
          <a:xfrm>
            <a:off x="1000100" y="285728"/>
            <a:ext cx="45719" cy="6286544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auto">
          <a:xfrm>
            <a:off x="1000100" y="57148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>
            <a:off x="1000100" y="185736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2" name="Line 17"/>
          <p:cNvSpPr>
            <a:spLocks noChangeShapeType="1"/>
          </p:cNvSpPr>
          <p:nvPr/>
        </p:nvSpPr>
        <p:spPr bwMode="auto">
          <a:xfrm>
            <a:off x="1000100" y="2643182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3" name="Line 17"/>
          <p:cNvSpPr>
            <a:spLocks noChangeShapeType="1"/>
          </p:cNvSpPr>
          <p:nvPr/>
        </p:nvSpPr>
        <p:spPr bwMode="auto">
          <a:xfrm>
            <a:off x="1000100" y="321468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1000100" y="4214818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1000100" y="4929198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" name="Line 17"/>
          <p:cNvSpPr>
            <a:spLocks noChangeShapeType="1"/>
          </p:cNvSpPr>
          <p:nvPr/>
        </p:nvSpPr>
        <p:spPr bwMode="auto">
          <a:xfrm>
            <a:off x="1071538" y="578645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49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428728" y="357188"/>
            <a:ext cx="7715272" cy="2143125"/>
          </a:xfrm>
          <a:ln/>
        </p:spPr>
        <p:txBody>
          <a:bodyPr>
            <a:normAutofit/>
          </a:bodyPr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Especificar la comunicación entre las capas.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err="1" smtClean="0"/>
              <a:t>push</a:t>
            </a:r>
            <a:r>
              <a:rPr lang="es-ES" sz="1800" dirty="0" smtClean="0"/>
              <a:t>, </a:t>
            </a:r>
            <a:r>
              <a:rPr lang="es-ES" sz="1800" dirty="0" err="1" smtClean="0"/>
              <a:t>pull</a:t>
            </a:r>
            <a:r>
              <a:rPr lang="es-ES" sz="1800" dirty="0" smtClean="0"/>
              <a:t>, llamadas a procedimientos, </a:t>
            </a:r>
            <a:r>
              <a:rPr lang="es-ES" sz="1800" dirty="0" err="1" smtClean="0"/>
              <a:t>RPCs</a:t>
            </a:r>
            <a:r>
              <a:rPr lang="es-ES" sz="1800" dirty="0" smtClean="0"/>
              <a:t>, mensajes.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Desacoplar capas adyacentes.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la capa J  no debe saber quien usa sus servicios.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Diseñar una estrategia de manejo de errores.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los errores deben manejarse en la capa más baja posible.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3000364" y="2357430"/>
            <a:ext cx="2643188" cy="428625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1600" dirty="0" err="1"/>
              <a:t>Ejemplo</a:t>
            </a:r>
            <a:r>
              <a:rPr lang="en-GB" sz="1600" dirty="0"/>
              <a:t>: FTP de UNIX</a:t>
            </a:r>
          </a:p>
        </p:txBody>
      </p:sp>
      <p:sp>
        <p:nvSpPr>
          <p:cNvPr id="4" name="Line 16"/>
          <p:cNvSpPr>
            <a:spLocks noChangeShapeType="1"/>
          </p:cNvSpPr>
          <p:nvPr/>
        </p:nvSpPr>
        <p:spPr bwMode="auto">
          <a:xfrm>
            <a:off x="1000100" y="357166"/>
            <a:ext cx="45719" cy="6215106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" name="Line 17"/>
          <p:cNvSpPr>
            <a:spLocks noChangeShapeType="1"/>
          </p:cNvSpPr>
          <p:nvPr/>
        </p:nvSpPr>
        <p:spPr bwMode="auto">
          <a:xfrm>
            <a:off x="1000100" y="57148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grpSp>
        <p:nvGrpSpPr>
          <p:cNvPr id="49" name="48 Grupo"/>
          <p:cNvGrpSpPr/>
          <p:nvPr/>
        </p:nvGrpSpPr>
        <p:grpSpPr>
          <a:xfrm>
            <a:off x="1928794" y="2857496"/>
            <a:ext cx="5910305" cy="3770287"/>
            <a:chOff x="1019148" y="2506662"/>
            <a:chExt cx="7174277" cy="4121121"/>
          </a:xfrm>
        </p:grpSpPr>
        <p:grpSp>
          <p:nvGrpSpPr>
            <p:cNvPr id="8" name="Group 3"/>
            <p:cNvGrpSpPr>
              <a:grpSpLocks/>
            </p:cNvGrpSpPr>
            <p:nvPr/>
          </p:nvGrpSpPr>
          <p:grpSpPr bwMode="auto">
            <a:xfrm>
              <a:off x="1019148" y="2582862"/>
              <a:ext cx="1524000" cy="609600"/>
              <a:chOff x="624" y="1200"/>
              <a:chExt cx="960" cy="384"/>
            </a:xfrm>
          </p:grpSpPr>
          <p:sp>
            <p:nvSpPr>
              <p:cNvPr id="9" name="AutoShape 4"/>
              <p:cNvSpPr>
                <a:spLocks noChangeArrowheads="1"/>
              </p:cNvSpPr>
              <p:nvPr/>
            </p:nvSpPr>
            <p:spPr bwMode="auto">
              <a:xfrm>
                <a:off x="624" y="1200"/>
                <a:ext cx="960" cy="384"/>
              </a:xfrm>
              <a:prstGeom prst="roundRect">
                <a:avLst>
                  <a:gd name="adj" fmla="val 259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0" name="Text Box 5"/>
              <p:cNvSpPr txBox="1">
                <a:spLocks noChangeArrowheads="1"/>
              </p:cNvSpPr>
              <p:nvPr/>
            </p:nvSpPr>
            <p:spPr bwMode="auto">
              <a:xfrm>
                <a:off x="866" y="1253"/>
                <a:ext cx="358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>
                    <a:solidFill>
                      <a:schemeClr val="bg1"/>
                    </a:solidFill>
                    <a:latin typeface="Arial" charset="0"/>
                  </a:rPr>
                  <a:t>FTP</a:t>
                </a:r>
              </a:p>
            </p:txBody>
          </p:sp>
        </p:grpSp>
        <p:grpSp>
          <p:nvGrpSpPr>
            <p:cNvPr id="11" name="Group 6"/>
            <p:cNvGrpSpPr>
              <a:grpSpLocks/>
            </p:cNvGrpSpPr>
            <p:nvPr/>
          </p:nvGrpSpPr>
          <p:grpSpPr bwMode="auto">
            <a:xfrm>
              <a:off x="1019148" y="3421062"/>
              <a:ext cx="1524000" cy="609600"/>
              <a:chOff x="624" y="1728"/>
              <a:chExt cx="960" cy="384"/>
            </a:xfrm>
          </p:grpSpPr>
          <p:sp>
            <p:nvSpPr>
              <p:cNvPr id="12" name="AutoShape 7"/>
              <p:cNvSpPr>
                <a:spLocks noChangeArrowheads="1"/>
              </p:cNvSpPr>
              <p:nvPr/>
            </p:nvSpPr>
            <p:spPr bwMode="auto">
              <a:xfrm>
                <a:off x="624" y="1728"/>
                <a:ext cx="960" cy="384"/>
              </a:xfrm>
              <a:prstGeom prst="roundRect">
                <a:avLst>
                  <a:gd name="adj" fmla="val 259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3" name="Text Box 8"/>
              <p:cNvSpPr txBox="1">
                <a:spLocks noChangeArrowheads="1"/>
              </p:cNvSpPr>
              <p:nvPr/>
            </p:nvSpPr>
            <p:spPr bwMode="auto">
              <a:xfrm>
                <a:off x="855" y="1781"/>
                <a:ext cx="372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>
                    <a:solidFill>
                      <a:schemeClr val="bg1"/>
                    </a:solidFill>
                    <a:latin typeface="Arial" charset="0"/>
                  </a:rPr>
                  <a:t>TCP</a:t>
                </a:r>
              </a:p>
            </p:txBody>
          </p:sp>
        </p:grpSp>
        <p:grpSp>
          <p:nvGrpSpPr>
            <p:cNvPr id="14" name="Group 9"/>
            <p:cNvGrpSpPr>
              <a:grpSpLocks/>
            </p:cNvGrpSpPr>
            <p:nvPr/>
          </p:nvGrpSpPr>
          <p:grpSpPr bwMode="auto">
            <a:xfrm>
              <a:off x="1019148" y="4259262"/>
              <a:ext cx="1524000" cy="609600"/>
              <a:chOff x="624" y="2256"/>
              <a:chExt cx="960" cy="384"/>
            </a:xfrm>
          </p:grpSpPr>
          <p:sp>
            <p:nvSpPr>
              <p:cNvPr id="15" name="AutoShape 10"/>
              <p:cNvSpPr>
                <a:spLocks noChangeArrowheads="1"/>
              </p:cNvSpPr>
              <p:nvPr/>
            </p:nvSpPr>
            <p:spPr bwMode="auto">
              <a:xfrm>
                <a:off x="624" y="2256"/>
                <a:ext cx="960" cy="384"/>
              </a:xfrm>
              <a:prstGeom prst="roundRect">
                <a:avLst>
                  <a:gd name="adj" fmla="val 259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6" name="Text Box 11"/>
              <p:cNvSpPr txBox="1">
                <a:spLocks noChangeArrowheads="1"/>
              </p:cNvSpPr>
              <p:nvPr/>
            </p:nvSpPr>
            <p:spPr bwMode="auto">
              <a:xfrm>
                <a:off x="956" y="2309"/>
                <a:ext cx="237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>
                    <a:solidFill>
                      <a:schemeClr val="bg1"/>
                    </a:solidFill>
                    <a:latin typeface="Arial" charset="0"/>
                  </a:rPr>
                  <a:t>IP</a:t>
                </a:r>
              </a:p>
            </p:txBody>
          </p:sp>
        </p:grpSp>
        <p:grpSp>
          <p:nvGrpSpPr>
            <p:cNvPr id="17" name="Group 12"/>
            <p:cNvGrpSpPr>
              <a:grpSpLocks/>
            </p:cNvGrpSpPr>
            <p:nvPr/>
          </p:nvGrpSpPr>
          <p:grpSpPr bwMode="auto">
            <a:xfrm>
              <a:off x="1019148" y="5097462"/>
              <a:ext cx="1524000" cy="609600"/>
              <a:chOff x="624" y="2784"/>
              <a:chExt cx="960" cy="384"/>
            </a:xfrm>
          </p:grpSpPr>
          <p:sp>
            <p:nvSpPr>
              <p:cNvPr id="18" name="AutoShape 13"/>
              <p:cNvSpPr>
                <a:spLocks noChangeArrowheads="1"/>
              </p:cNvSpPr>
              <p:nvPr/>
            </p:nvSpPr>
            <p:spPr bwMode="auto">
              <a:xfrm>
                <a:off x="624" y="2784"/>
                <a:ext cx="960" cy="384"/>
              </a:xfrm>
              <a:prstGeom prst="roundRect">
                <a:avLst>
                  <a:gd name="adj" fmla="val 259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19" name="Text Box 14"/>
              <p:cNvSpPr txBox="1">
                <a:spLocks noChangeArrowheads="1"/>
              </p:cNvSpPr>
              <p:nvPr/>
            </p:nvSpPr>
            <p:spPr bwMode="auto">
              <a:xfrm>
                <a:off x="684" y="2837"/>
                <a:ext cx="603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>
                    <a:solidFill>
                      <a:schemeClr val="bg1"/>
                    </a:solidFill>
                    <a:latin typeface="Arial" charset="0"/>
                  </a:rPr>
                  <a:t>Ethernet</a:t>
                </a:r>
              </a:p>
            </p:txBody>
          </p:sp>
        </p:grpSp>
        <p:grpSp>
          <p:nvGrpSpPr>
            <p:cNvPr id="20" name="Group 15"/>
            <p:cNvGrpSpPr>
              <a:grpSpLocks/>
            </p:cNvGrpSpPr>
            <p:nvPr/>
          </p:nvGrpSpPr>
          <p:grpSpPr bwMode="auto">
            <a:xfrm>
              <a:off x="4905348" y="2582862"/>
              <a:ext cx="1524000" cy="609600"/>
              <a:chOff x="3072" y="1200"/>
              <a:chExt cx="960" cy="384"/>
            </a:xfrm>
          </p:grpSpPr>
          <p:sp>
            <p:nvSpPr>
              <p:cNvPr id="21" name="AutoShape 16"/>
              <p:cNvSpPr>
                <a:spLocks noChangeArrowheads="1"/>
              </p:cNvSpPr>
              <p:nvPr/>
            </p:nvSpPr>
            <p:spPr bwMode="auto">
              <a:xfrm>
                <a:off x="3072" y="1200"/>
                <a:ext cx="960" cy="384"/>
              </a:xfrm>
              <a:prstGeom prst="roundRect">
                <a:avLst>
                  <a:gd name="adj" fmla="val 259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2" name="Text Box 17"/>
              <p:cNvSpPr txBox="1">
                <a:spLocks noChangeArrowheads="1"/>
              </p:cNvSpPr>
              <p:nvPr/>
            </p:nvSpPr>
            <p:spPr bwMode="auto">
              <a:xfrm>
                <a:off x="3314" y="1253"/>
                <a:ext cx="358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>
                    <a:solidFill>
                      <a:schemeClr val="bg1"/>
                    </a:solidFill>
                    <a:latin typeface="Arial" charset="0"/>
                  </a:rPr>
                  <a:t>FTP</a:t>
                </a:r>
              </a:p>
            </p:txBody>
          </p:sp>
        </p:grpSp>
        <p:grpSp>
          <p:nvGrpSpPr>
            <p:cNvPr id="23" name="Group 18"/>
            <p:cNvGrpSpPr>
              <a:grpSpLocks/>
            </p:cNvGrpSpPr>
            <p:nvPr/>
          </p:nvGrpSpPr>
          <p:grpSpPr bwMode="auto">
            <a:xfrm>
              <a:off x="4905348" y="3421062"/>
              <a:ext cx="1524000" cy="609600"/>
              <a:chOff x="3072" y="1728"/>
              <a:chExt cx="960" cy="384"/>
            </a:xfrm>
          </p:grpSpPr>
          <p:sp>
            <p:nvSpPr>
              <p:cNvPr id="24" name="AutoShape 19"/>
              <p:cNvSpPr>
                <a:spLocks noChangeArrowheads="1"/>
              </p:cNvSpPr>
              <p:nvPr/>
            </p:nvSpPr>
            <p:spPr bwMode="auto">
              <a:xfrm>
                <a:off x="3072" y="1728"/>
                <a:ext cx="960" cy="384"/>
              </a:xfrm>
              <a:prstGeom prst="roundRect">
                <a:avLst>
                  <a:gd name="adj" fmla="val 259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5" name="Text Box 20"/>
              <p:cNvSpPr txBox="1">
                <a:spLocks noChangeArrowheads="1"/>
              </p:cNvSpPr>
              <p:nvPr/>
            </p:nvSpPr>
            <p:spPr bwMode="auto">
              <a:xfrm>
                <a:off x="3303" y="1781"/>
                <a:ext cx="372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>
                    <a:solidFill>
                      <a:schemeClr val="bg1"/>
                    </a:solidFill>
                    <a:latin typeface="Arial" charset="0"/>
                  </a:rPr>
                  <a:t>TCP</a:t>
                </a:r>
              </a:p>
            </p:txBody>
          </p:sp>
        </p:grpSp>
        <p:grpSp>
          <p:nvGrpSpPr>
            <p:cNvPr id="26" name="Group 21"/>
            <p:cNvGrpSpPr>
              <a:grpSpLocks/>
            </p:cNvGrpSpPr>
            <p:nvPr/>
          </p:nvGrpSpPr>
          <p:grpSpPr bwMode="auto">
            <a:xfrm>
              <a:off x="4905348" y="4259262"/>
              <a:ext cx="1524000" cy="609600"/>
              <a:chOff x="3072" y="2256"/>
              <a:chExt cx="960" cy="384"/>
            </a:xfrm>
          </p:grpSpPr>
          <p:sp>
            <p:nvSpPr>
              <p:cNvPr id="27" name="AutoShape 22"/>
              <p:cNvSpPr>
                <a:spLocks noChangeArrowheads="1"/>
              </p:cNvSpPr>
              <p:nvPr/>
            </p:nvSpPr>
            <p:spPr bwMode="auto">
              <a:xfrm>
                <a:off x="3072" y="2256"/>
                <a:ext cx="960" cy="384"/>
              </a:xfrm>
              <a:prstGeom prst="roundRect">
                <a:avLst>
                  <a:gd name="adj" fmla="val 259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28" name="Text Box 23"/>
              <p:cNvSpPr txBox="1">
                <a:spLocks noChangeArrowheads="1"/>
              </p:cNvSpPr>
              <p:nvPr/>
            </p:nvSpPr>
            <p:spPr bwMode="auto">
              <a:xfrm>
                <a:off x="3404" y="2309"/>
                <a:ext cx="237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>
                    <a:solidFill>
                      <a:schemeClr val="bg1"/>
                    </a:solidFill>
                    <a:latin typeface="Arial" charset="0"/>
                  </a:rPr>
                  <a:t>IP</a:t>
                </a:r>
              </a:p>
            </p:txBody>
          </p:sp>
        </p:grpSp>
        <p:grpSp>
          <p:nvGrpSpPr>
            <p:cNvPr id="29" name="Group 24"/>
            <p:cNvGrpSpPr>
              <a:grpSpLocks/>
            </p:cNvGrpSpPr>
            <p:nvPr/>
          </p:nvGrpSpPr>
          <p:grpSpPr bwMode="auto">
            <a:xfrm>
              <a:off x="4905348" y="5097462"/>
              <a:ext cx="1524000" cy="609600"/>
              <a:chOff x="3072" y="2784"/>
              <a:chExt cx="960" cy="384"/>
            </a:xfrm>
          </p:grpSpPr>
          <p:sp>
            <p:nvSpPr>
              <p:cNvPr id="30" name="AutoShape 25"/>
              <p:cNvSpPr>
                <a:spLocks noChangeArrowheads="1"/>
              </p:cNvSpPr>
              <p:nvPr/>
            </p:nvSpPr>
            <p:spPr bwMode="auto">
              <a:xfrm>
                <a:off x="3072" y="2784"/>
                <a:ext cx="960" cy="384"/>
              </a:xfrm>
              <a:prstGeom prst="roundRect">
                <a:avLst>
                  <a:gd name="adj" fmla="val 259"/>
                </a:avLst>
              </a:prstGeom>
              <a:solidFill>
                <a:srgbClr val="FFCC00"/>
              </a:solidFill>
              <a:ln w="9360">
                <a:solidFill>
                  <a:srgbClr val="000066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s-ES" sz="1600">
                  <a:solidFill>
                    <a:schemeClr val="bg1"/>
                  </a:solidFill>
                </a:endParaRPr>
              </a:p>
            </p:txBody>
          </p:sp>
          <p:sp>
            <p:nvSpPr>
              <p:cNvPr id="31" name="Text Box 26"/>
              <p:cNvSpPr txBox="1">
                <a:spLocks noChangeArrowheads="1"/>
              </p:cNvSpPr>
              <p:nvPr/>
            </p:nvSpPr>
            <p:spPr bwMode="auto">
              <a:xfrm>
                <a:off x="3132" y="2837"/>
                <a:ext cx="603" cy="2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 lIns="90000" tIns="46800" rIns="90000" bIns="46800" anchor="ctr">
                <a:spAutoFit/>
              </a:bodyPr>
              <a:lstStyle/>
              <a:p>
                <a:pPr algn="ctr">
                  <a:lnSpc>
                    <a:spcPct val="95000"/>
                  </a:lnSpc>
                  <a:buClr>
                    <a:srgbClr val="000066"/>
                  </a:buClr>
                  <a:buSzPct val="100000"/>
                  <a:buFont typeface="Times New Roman" pitchFamily="18" charset="0"/>
                  <a:buNone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</a:pPr>
                <a:r>
                  <a:rPr lang="en-GB" sz="1600">
                    <a:solidFill>
                      <a:schemeClr val="bg1"/>
                    </a:solidFill>
                    <a:latin typeface="Arial" charset="0"/>
                  </a:rPr>
                  <a:t>Ethernet</a:t>
                </a:r>
              </a:p>
            </p:txBody>
          </p:sp>
        </p:grpSp>
        <p:cxnSp>
          <p:nvCxnSpPr>
            <p:cNvPr id="32" name="AutoShape 27"/>
            <p:cNvCxnSpPr>
              <a:cxnSpLocks noChangeShapeType="1"/>
            </p:cNvCxnSpPr>
            <p:nvPr/>
          </p:nvCxnSpPr>
          <p:spPr bwMode="auto">
            <a:xfrm>
              <a:off x="2543148" y="2887662"/>
              <a:ext cx="2362200" cy="1588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prstDash val="dash"/>
              <a:round/>
              <a:headEnd/>
              <a:tailEnd/>
            </a:ln>
          </p:spPr>
        </p:cxnSp>
        <p:cxnSp>
          <p:nvCxnSpPr>
            <p:cNvPr id="33" name="AutoShape 28"/>
            <p:cNvCxnSpPr>
              <a:cxnSpLocks noChangeShapeType="1"/>
            </p:cNvCxnSpPr>
            <p:nvPr/>
          </p:nvCxnSpPr>
          <p:spPr bwMode="auto">
            <a:xfrm>
              <a:off x="2543148" y="3725862"/>
              <a:ext cx="2362200" cy="1588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prstDash val="dash"/>
              <a:round/>
              <a:headEnd/>
              <a:tailEnd/>
            </a:ln>
          </p:spPr>
        </p:cxnSp>
        <p:cxnSp>
          <p:nvCxnSpPr>
            <p:cNvPr id="34" name="AutoShape 29"/>
            <p:cNvCxnSpPr>
              <a:cxnSpLocks noChangeShapeType="1"/>
            </p:cNvCxnSpPr>
            <p:nvPr/>
          </p:nvCxnSpPr>
          <p:spPr bwMode="auto">
            <a:xfrm>
              <a:off x="2543148" y="4564062"/>
              <a:ext cx="2362200" cy="1588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prstDash val="dash"/>
              <a:round/>
              <a:headEnd/>
              <a:tailEnd/>
            </a:ln>
          </p:spPr>
        </p:cxnSp>
        <p:cxnSp>
          <p:nvCxnSpPr>
            <p:cNvPr id="35" name="AutoShape 30"/>
            <p:cNvCxnSpPr>
              <a:cxnSpLocks noChangeShapeType="1"/>
            </p:cNvCxnSpPr>
            <p:nvPr/>
          </p:nvCxnSpPr>
          <p:spPr bwMode="auto">
            <a:xfrm>
              <a:off x="2543148" y="5402262"/>
              <a:ext cx="2362200" cy="1588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prstDash val="dash"/>
              <a:round/>
              <a:headEnd/>
              <a:tailEnd/>
            </a:ln>
          </p:spPr>
        </p:cxnSp>
        <p:cxnSp>
          <p:nvCxnSpPr>
            <p:cNvPr id="36" name="AutoShape 31"/>
            <p:cNvCxnSpPr>
              <a:cxnSpLocks noChangeShapeType="1"/>
            </p:cNvCxnSpPr>
            <p:nvPr/>
          </p:nvCxnSpPr>
          <p:spPr bwMode="auto">
            <a:xfrm>
              <a:off x="1781148" y="5707062"/>
              <a:ext cx="3886200" cy="1588"/>
            </a:xfrm>
            <a:prstGeom prst="bentConnector3">
              <a:avLst>
                <a:gd name="adj1" fmla="val 50000"/>
              </a:avLst>
            </a:prstGeom>
            <a:noFill/>
            <a:ln w="9360">
              <a:solidFill>
                <a:srgbClr val="000066"/>
              </a:solidFill>
              <a:miter lim="800000"/>
              <a:headEnd/>
              <a:tailEnd/>
            </a:ln>
          </p:spPr>
        </p:cxnSp>
        <p:cxnSp>
          <p:nvCxnSpPr>
            <p:cNvPr id="37" name="AutoShape 32"/>
            <p:cNvCxnSpPr>
              <a:cxnSpLocks noChangeShapeType="1"/>
            </p:cNvCxnSpPr>
            <p:nvPr/>
          </p:nvCxnSpPr>
          <p:spPr bwMode="auto">
            <a:xfrm>
              <a:off x="1781148" y="3192462"/>
              <a:ext cx="1588" cy="228600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38" name="AutoShape 33"/>
            <p:cNvCxnSpPr>
              <a:cxnSpLocks noChangeShapeType="1"/>
            </p:cNvCxnSpPr>
            <p:nvPr/>
          </p:nvCxnSpPr>
          <p:spPr bwMode="auto">
            <a:xfrm>
              <a:off x="1781148" y="4030662"/>
              <a:ext cx="1588" cy="228600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39" name="AutoShape 34"/>
            <p:cNvCxnSpPr>
              <a:cxnSpLocks noChangeShapeType="1"/>
            </p:cNvCxnSpPr>
            <p:nvPr/>
          </p:nvCxnSpPr>
          <p:spPr bwMode="auto">
            <a:xfrm>
              <a:off x="1781148" y="4868862"/>
              <a:ext cx="1588" cy="228600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40" name="AutoShape 35"/>
            <p:cNvCxnSpPr>
              <a:cxnSpLocks noChangeShapeType="1"/>
            </p:cNvCxnSpPr>
            <p:nvPr/>
          </p:nvCxnSpPr>
          <p:spPr bwMode="auto">
            <a:xfrm>
              <a:off x="5667348" y="3192462"/>
              <a:ext cx="1588" cy="228600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41" name="AutoShape 36"/>
            <p:cNvCxnSpPr>
              <a:cxnSpLocks noChangeShapeType="1"/>
            </p:cNvCxnSpPr>
            <p:nvPr/>
          </p:nvCxnSpPr>
          <p:spPr bwMode="auto">
            <a:xfrm>
              <a:off x="5667348" y="4030662"/>
              <a:ext cx="1588" cy="228600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cxnSp>
          <p:nvCxnSpPr>
            <p:cNvPr id="42" name="AutoShape 37"/>
            <p:cNvCxnSpPr>
              <a:cxnSpLocks noChangeShapeType="1"/>
            </p:cNvCxnSpPr>
            <p:nvPr/>
          </p:nvCxnSpPr>
          <p:spPr bwMode="auto">
            <a:xfrm>
              <a:off x="5667348" y="4868862"/>
              <a:ext cx="1588" cy="228600"/>
            </a:xfrm>
            <a:prstGeom prst="straightConnector1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</p:cxnSp>
        <p:sp>
          <p:nvSpPr>
            <p:cNvPr id="43" name="Text Box 38"/>
            <p:cNvSpPr txBox="1">
              <a:spLocks noChangeArrowheads="1"/>
            </p:cNvSpPr>
            <p:nvPr/>
          </p:nvSpPr>
          <p:spPr bwMode="auto">
            <a:xfrm>
              <a:off x="3000348" y="2506662"/>
              <a:ext cx="1491412" cy="32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chemeClr val="bg1"/>
                  </a:solidFill>
                  <a:latin typeface="Arial" charset="0"/>
                </a:rPr>
                <a:t>Protocolo FTP</a:t>
              </a:r>
            </a:p>
          </p:txBody>
        </p:sp>
        <p:sp>
          <p:nvSpPr>
            <p:cNvPr id="44" name="Text Box 39"/>
            <p:cNvSpPr txBox="1">
              <a:spLocks noChangeArrowheads="1"/>
            </p:cNvSpPr>
            <p:nvPr/>
          </p:nvSpPr>
          <p:spPr bwMode="auto">
            <a:xfrm>
              <a:off x="3000348" y="3344862"/>
              <a:ext cx="1510135" cy="32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chemeClr val="bg1"/>
                  </a:solidFill>
                  <a:latin typeface="Arial" charset="0"/>
                </a:rPr>
                <a:t>Protocolo TCP</a:t>
              </a:r>
            </a:p>
          </p:txBody>
        </p:sp>
        <p:sp>
          <p:nvSpPr>
            <p:cNvPr id="45" name="Text Box 40"/>
            <p:cNvSpPr txBox="1">
              <a:spLocks noChangeArrowheads="1"/>
            </p:cNvSpPr>
            <p:nvPr/>
          </p:nvSpPr>
          <p:spPr bwMode="auto">
            <a:xfrm>
              <a:off x="3000348" y="4183062"/>
              <a:ext cx="1299051" cy="32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chemeClr val="bg1"/>
                  </a:solidFill>
                  <a:latin typeface="Arial" charset="0"/>
                </a:rPr>
                <a:t>Protocolo IP</a:t>
              </a:r>
            </a:p>
          </p:txBody>
        </p:sp>
        <p:sp>
          <p:nvSpPr>
            <p:cNvPr id="46" name="Text Box 41"/>
            <p:cNvSpPr txBox="1">
              <a:spLocks noChangeArrowheads="1"/>
            </p:cNvSpPr>
            <p:nvPr/>
          </p:nvSpPr>
          <p:spPr bwMode="auto">
            <a:xfrm>
              <a:off x="2771748" y="5021262"/>
              <a:ext cx="1880941" cy="32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chemeClr val="bg1"/>
                  </a:solidFill>
                  <a:latin typeface="Arial" charset="0"/>
                </a:rPr>
                <a:t>Protocolo Ethernet</a:t>
              </a:r>
            </a:p>
          </p:txBody>
        </p:sp>
        <p:sp>
          <p:nvSpPr>
            <p:cNvPr id="47" name="Text Box 42"/>
            <p:cNvSpPr txBox="1">
              <a:spLocks noChangeArrowheads="1"/>
            </p:cNvSpPr>
            <p:nvPr/>
          </p:nvSpPr>
          <p:spPr bwMode="auto">
            <a:xfrm>
              <a:off x="2924148" y="5707062"/>
              <a:ext cx="1650108" cy="32842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chemeClr val="bg1"/>
                  </a:solidFill>
                  <a:latin typeface="Arial" charset="0"/>
                </a:rPr>
                <a:t>Conexión Física</a:t>
              </a:r>
            </a:p>
          </p:txBody>
        </p:sp>
        <p:sp>
          <p:nvSpPr>
            <p:cNvPr id="48" name="Text Box 43"/>
            <p:cNvSpPr txBox="1">
              <a:spLocks noChangeArrowheads="1"/>
            </p:cNvSpPr>
            <p:nvPr/>
          </p:nvSpPr>
          <p:spPr bwMode="auto">
            <a:xfrm>
              <a:off x="6413473" y="6053137"/>
              <a:ext cx="1779952" cy="57464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chemeClr val="bg1"/>
                  </a:solidFill>
                  <a:latin typeface="Arial" charset="0"/>
                </a:rPr>
                <a:t>Cada protocolo</a:t>
              </a:r>
            </a:p>
            <a:p>
              <a:pPr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</a:pPr>
              <a:r>
                <a:rPr lang="en-GB" sz="1600">
                  <a:solidFill>
                    <a:schemeClr val="bg1"/>
                  </a:solidFill>
                  <a:latin typeface="Arial" charset="0"/>
                </a:rPr>
                <a:t>virtual es estricto.</a:t>
              </a:r>
            </a:p>
          </p:txBody>
        </p:sp>
      </p:grpSp>
      <p:sp>
        <p:nvSpPr>
          <p:cNvPr id="50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642938"/>
            <a:ext cx="7772400" cy="2286000"/>
          </a:xfrm>
          <a:ln/>
        </p:spPr>
        <p:txBody>
          <a:bodyPr>
            <a:normAutofit/>
          </a:bodyPr>
          <a:lstStyle/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err="1" smtClean="0"/>
              <a:t>Layers</a:t>
            </a:r>
            <a:r>
              <a:rPr lang="es-ES" sz="1800" dirty="0" smtClean="0"/>
              <a:t> relajados: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cada capa puede acceder a servicios en cualquier capa inferior;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capas parcialmente opacas;</a:t>
            </a:r>
          </a:p>
          <a:p>
            <a:pPr lvl="1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performance versus facilidad de mantenimiento.</a:t>
            </a:r>
          </a:p>
          <a:p>
            <a:pPr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/>
          </a:p>
        </p:txBody>
      </p:sp>
      <p:sp>
        <p:nvSpPr>
          <p:cNvPr id="110597" name="AutoShape 5"/>
          <p:cNvSpPr>
            <a:spLocks noChangeArrowheads="1"/>
          </p:cNvSpPr>
          <p:nvPr/>
        </p:nvSpPr>
        <p:spPr bwMode="auto">
          <a:xfrm>
            <a:off x="1785918" y="3429000"/>
            <a:ext cx="5878141" cy="1143001"/>
          </a:xfrm>
          <a:prstGeom prst="roundRect">
            <a:avLst>
              <a:gd name="adj" fmla="val 139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0598" name="Text Box 6"/>
          <p:cNvSpPr txBox="1">
            <a:spLocks noChangeArrowheads="1"/>
          </p:cNvSpPr>
          <p:nvPr/>
        </p:nvSpPr>
        <p:spPr bwMode="auto">
          <a:xfrm>
            <a:off x="1928794" y="2071678"/>
            <a:ext cx="5878141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 anchor="ctr">
            <a:spAutoFit/>
          </a:bodyPr>
          <a:lstStyle/>
          <a:p>
            <a:pPr algn="ctr">
              <a:buClr>
                <a:srgbClr val="A50021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>
                <a:solidFill>
                  <a:srgbClr val="A50021"/>
                </a:solidFill>
                <a:latin typeface="Tahoma" pitchFamily="34" charset="0"/>
              </a:rPr>
              <a:t>Otras</a:t>
            </a:r>
            <a:r>
              <a:rPr lang="en-GB" dirty="0">
                <a:solidFill>
                  <a:srgbClr val="A50021"/>
                </a:solidFill>
                <a:latin typeface="Tahoma" pitchFamily="34" charset="0"/>
              </a:rPr>
              <a:t> </a:t>
            </a:r>
            <a:r>
              <a:rPr lang="en-GB" dirty="0" err="1">
                <a:solidFill>
                  <a:srgbClr val="A50021"/>
                </a:solidFill>
                <a:latin typeface="Tahoma" pitchFamily="34" charset="0"/>
              </a:rPr>
              <a:t>Aplicaciones</a:t>
            </a:r>
            <a:endParaRPr lang="en-GB" dirty="0">
              <a:solidFill>
                <a:srgbClr val="A50021"/>
              </a:solidFill>
              <a:latin typeface="Tahoma" pitchFamily="34" charset="0"/>
            </a:endParaRPr>
          </a:p>
        </p:txBody>
      </p:sp>
      <p:sp>
        <p:nvSpPr>
          <p:cNvPr id="110600" name="AutoShape 8"/>
          <p:cNvSpPr>
            <a:spLocks noChangeArrowheads="1"/>
          </p:cNvSpPr>
          <p:nvPr/>
        </p:nvSpPr>
        <p:spPr bwMode="auto">
          <a:xfrm>
            <a:off x="838200" y="4495800"/>
            <a:ext cx="7772401" cy="1828801"/>
          </a:xfrm>
          <a:prstGeom prst="roundRect">
            <a:avLst>
              <a:gd name="adj" fmla="val 83"/>
            </a:avLst>
          </a:prstGeom>
          <a:noFill/>
          <a:ln w="9525">
            <a:noFill/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10601" name="Text Box 9"/>
          <p:cNvSpPr txBox="1">
            <a:spLocks noChangeArrowheads="1"/>
          </p:cNvSpPr>
          <p:nvPr/>
        </p:nvSpPr>
        <p:spPr bwMode="auto">
          <a:xfrm>
            <a:off x="3286116" y="2500306"/>
            <a:ext cx="3214710" cy="1310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 marL="341313" indent="-341313">
              <a:spcBef>
                <a:spcPts val="1488"/>
              </a:spcBef>
              <a:buClr>
                <a:srgbClr val="FF0000"/>
              </a:buClr>
              <a:buSzPct val="140000"/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err="1">
                <a:latin typeface="Tahoma" pitchFamily="34" charset="0"/>
              </a:rPr>
              <a:t>Máquinas</a:t>
            </a:r>
            <a:r>
              <a:rPr lang="en-GB" dirty="0">
                <a:latin typeface="Tahoma" pitchFamily="34" charset="0"/>
              </a:rPr>
              <a:t> </a:t>
            </a:r>
            <a:r>
              <a:rPr lang="en-GB" dirty="0" err="1">
                <a:latin typeface="Tahoma" pitchFamily="34" charset="0"/>
              </a:rPr>
              <a:t>Virtuales</a:t>
            </a:r>
            <a:r>
              <a:rPr lang="en-GB" dirty="0">
                <a:latin typeface="Tahoma" pitchFamily="34" charset="0"/>
              </a:rPr>
              <a:t>.</a:t>
            </a:r>
          </a:p>
          <a:p>
            <a:pPr marL="341313" indent="-341313">
              <a:spcBef>
                <a:spcPts val="1488"/>
              </a:spcBef>
              <a:buClr>
                <a:srgbClr val="FF0000"/>
              </a:buClr>
              <a:buSzPct val="140000"/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>
                <a:latin typeface="Tahoma" pitchFamily="34" charset="0"/>
              </a:rPr>
              <a:t>APIs.</a:t>
            </a:r>
          </a:p>
          <a:p>
            <a:pPr marL="341313" indent="-341313">
              <a:spcBef>
                <a:spcPts val="1488"/>
              </a:spcBef>
              <a:buClr>
                <a:srgbClr val="FF0000"/>
              </a:buClr>
              <a:buSzPct val="140000"/>
              <a:buFont typeface="Times New Roman" pitchFamily="18" charset="0"/>
              <a:buChar char="•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n-GB" dirty="0" err="1">
                <a:latin typeface="Tahoma" pitchFamily="34" charset="0"/>
              </a:rPr>
              <a:t>Sistemas</a:t>
            </a:r>
            <a:r>
              <a:rPr lang="en-GB" dirty="0">
                <a:latin typeface="Tahoma" pitchFamily="34" charset="0"/>
              </a:rPr>
              <a:t> de </a:t>
            </a:r>
            <a:r>
              <a:rPr lang="en-GB" dirty="0" err="1">
                <a:latin typeface="Tahoma" pitchFamily="34" charset="0"/>
              </a:rPr>
              <a:t>Información</a:t>
            </a:r>
            <a:r>
              <a:rPr lang="en-GB" dirty="0">
                <a:latin typeface="Tahoma" pitchFamily="34" charset="0"/>
              </a:rPr>
              <a:t>.</a:t>
            </a:r>
          </a:p>
        </p:txBody>
      </p:sp>
      <p:sp>
        <p:nvSpPr>
          <p:cNvPr id="11" name="Line 17"/>
          <p:cNvSpPr>
            <a:spLocks noChangeShapeType="1"/>
          </p:cNvSpPr>
          <p:nvPr/>
        </p:nvSpPr>
        <p:spPr bwMode="auto">
          <a:xfrm>
            <a:off x="500034" y="35716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2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857224" y="214290"/>
            <a:ext cx="1207744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Variantes</a:t>
            </a:r>
            <a:endParaRPr lang="en-GB" b="1" dirty="0">
              <a:latin typeface="Arial" charset="0"/>
            </a:endParaRPr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857224" y="78579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" name="Text Box 4"/>
          <p:cNvSpPr txBox="1">
            <a:spLocks noChangeArrowheads="1"/>
          </p:cNvSpPr>
          <p:nvPr/>
        </p:nvSpPr>
        <p:spPr bwMode="auto">
          <a:xfrm>
            <a:off x="857224" y="4143404"/>
            <a:ext cx="1874529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err="1" smtClean="0">
                <a:latin typeface="Arial" charset="0"/>
              </a:rPr>
              <a:t>Consecuencias</a:t>
            </a:r>
            <a:endParaRPr lang="en-GB" b="1" dirty="0">
              <a:latin typeface="Arial" charset="0"/>
            </a:endParaRPr>
          </a:p>
        </p:txBody>
      </p:sp>
      <p:sp>
        <p:nvSpPr>
          <p:cNvPr id="19" name="Rectangle 3"/>
          <p:cNvSpPr txBox="1">
            <a:spLocks noChangeArrowheads="1"/>
          </p:cNvSpPr>
          <p:nvPr/>
        </p:nvSpPr>
        <p:spPr>
          <a:xfrm>
            <a:off x="1285852" y="4500570"/>
            <a:ext cx="5643602" cy="2606675"/>
          </a:xfrm>
          <a:prstGeom prst="rect">
            <a:avLst/>
          </a:prstGeom>
          <a:ln/>
        </p:spPr>
        <p:txBody>
          <a:bodyPr>
            <a:normAutofit/>
          </a:bodyPr>
          <a:lstStyle/>
          <a:p>
            <a:pPr marL="292100" lvl="0" indent="-292100">
              <a:spcBef>
                <a:spcPts val="1238"/>
              </a:spcBef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/>
              <a:t>Beneficios:</a:t>
            </a:r>
          </a:p>
          <a:p>
            <a:pPr marL="749300" lvl="1" indent="-292100">
              <a:spcBef>
                <a:spcPts val="1238"/>
              </a:spcBef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/>
              <a:t>reutilización de niveles,</a:t>
            </a:r>
          </a:p>
          <a:p>
            <a:pPr marL="749300" lvl="1" indent="-292100">
              <a:spcBef>
                <a:spcPts val="1238"/>
              </a:spcBef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/>
              <a:t>soporte para la estandarización,</a:t>
            </a:r>
          </a:p>
          <a:p>
            <a:pPr marL="749300" lvl="1" indent="-292100">
              <a:spcBef>
                <a:spcPts val="1238"/>
              </a:spcBef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/>
              <a:t>los cambios en el código son locales a cada nivel.</a:t>
            </a:r>
          </a:p>
          <a:p>
            <a:pPr marL="292100" marR="0" lvl="0" indent="-292100" algn="l" defTabSz="914400" rtl="0" eaLnBrk="1" fontAlgn="auto" latinLnBrk="0" hangingPunct="1">
              <a:lnSpc>
                <a:spcPct val="100000"/>
              </a:lnSpc>
              <a:spcBef>
                <a:spcPts val="1238"/>
              </a:spcBef>
              <a:spcAft>
                <a:spcPts val="0"/>
              </a:spcAft>
              <a:buClr>
                <a:schemeClr val="accent1"/>
              </a:buClr>
              <a:buSzPct val="70000"/>
              <a:buFont typeface="Wingdings 2"/>
              <a:buChar char=""/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  <a:defRPr/>
            </a:pPr>
            <a:endParaRPr kumimoji="0" lang="en-GB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1000100" y="4500570"/>
            <a:ext cx="45719" cy="235743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>
            <a:off x="1000100" y="471488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cxnSp>
        <p:nvCxnSpPr>
          <p:cNvPr id="23" name="22 Conector recto"/>
          <p:cNvCxnSpPr/>
          <p:nvPr/>
        </p:nvCxnSpPr>
        <p:spPr>
          <a:xfrm rot="5400000">
            <a:off x="643704" y="570686"/>
            <a:ext cx="428628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Line 17"/>
          <p:cNvSpPr>
            <a:spLocks noChangeShapeType="1"/>
          </p:cNvSpPr>
          <p:nvPr/>
        </p:nvSpPr>
        <p:spPr bwMode="auto">
          <a:xfrm>
            <a:off x="500034" y="435769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 idx="4294967295"/>
          </p:nvPr>
        </p:nvSpPr>
        <p:spPr>
          <a:xfrm>
            <a:off x="0" y="0"/>
            <a:ext cx="7772400" cy="962025"/>
          </a:xfrm>
        </p:spPr>
        <p:txBody>
          <a:bodyPr/>
          <a:lstStyle/>
          <a:p>
            <a:pPr eaLnBrk="1" hangingPunct="1">
              <a:defRPr/>
            </a:pPr>
            <a:r>
              <a:rPr lang="es-BO" dirty="0" smtClean="0">
                <a:solidFill>
                  <a:schemeClr val="accent2">
                    <a:lumMod val="20000"/>
                    <a:lumOff val="80000"/>
                  </a:schemeClr>
                </a:solidFill>
                <a:latin typeface="Cooper Black" pitchFamily="18" charset="0"/>
              </a:rPr>
              <a:t>Introducción</a:t>
            </a:r>
          </a:p>
        </p:txBody>
      </p:sp>
      <p:sp>
        <p:nvSpPr>
          <p:cNvPr id="3" name="2 CuadroTexto"/>
          <p:cNvSpPr txBox="1"/>
          <p:nvPr/>
        </p:nvSpPr>
        <p:spPr>
          <a:xfrm>
            <a:off x="214282" y="1000108"/>
            <a:ext cx="8715435" cy="39703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BO" sz="2800" dirty="0">
                <a:latin typeface="Arial" pitchFamily="34" charset="0"/>
                <a:cs typeface="Arial" pitchFamily="34" charset="0"/>
              </a:rPr>
              <a:t>A lo largo de los años Investigadores académicos y profesionales </a:t>
            </a:r>
            <a:r>
              <a:rPr lang="es-BO" sz="2800" dirty="0" smtClean="0">
                <a:latin typeface="Arial" pitchFamily="34" charset="0"/>
                <a:cs typeface="Arial" pitchFamily="34" charset="0"/>
              </a:rPr>
              <a:t>en ISW introdujeron nuevas </a:t>
            </a:r>
            <a:r>
              <a:rPr lang="es-BO" sz="2800" dirty="0">
                <a:latin typeface="Arial" pitchFamily="34" charset="0"/>
                <a:cs typeface="Arial" pitchFamily="34" charset="0"/>
              </a:rPr>
              <a:t>técnicas en pos de obtener </a:t>
            </a:r>
            <a:r>
              <a:rPr lang="es-BO" sz="2800" dirty="0" smtClean="0">
                <a:latin typeface="Arial" pitchFamily="34" charset="0"/>
                <a:cs typeface="Arial" pitchFamily="34" charset="0"/>
              </a:rPr>
              <a:t>SW </a:t>
            </a:r>
            <a:r>
              <a:rPr lang="es-BO" sz="2800" dirty="0">
                <a:latin typeface="Arial" pitchFamily="34" charset="0"/>
                <a:cs typeface="Arial" pitchFamily="34" charset="0"/>
              </a:rPr>
              <a:t>de mejor calidad, tales </a:t>
            </a:r>
            <a:r>
              <a:rPr lang="es-BO" sz="2800" dirty="0" smtClean="0">
                <a:latin typeface="Arial" pitchFamily="34" charset="0"/>
                <a:cs typeface="Arial" pitchFamily="34" charset="0"/>
              </a:rPr>
              <a:t>como:</a:t>
            </a:r>
          </a:p>
          <a:p>
            <a:pPr marL="450850" indent="-450850" algn="just"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es-BO" sz="2800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BO" sz="2800" dirty="0">
                <a:latin typeface="Arial" pitchFamily="34" charset="0"/>
                <a:cs typeface="Arial" pitchFamily="34" charset="0"/>
              </a:rPr>
              <a:t>técnicas </a:t>
            </a:r>
            <a:r>
              <a:rPr lang="es-BO" sz="2800" dirty="0" smtClean="0">
                <a:latin typeface="Arial" pitchFamily="34" charset="0"/>
                <a:cs typeface="Arial" pitchFamily="34" charset="0"/>
              </a:rPr>
              <a:t>estructuradas</a:t>
            </a:r>
          </a:p>
          <a:p>
            <a:pPr marL="450850" indent="-450850" algn="just"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es-BO" sz="2800" dirty="0" smtClean="0">
                <a:latin typeface="Arial" pitchFamily="34" charset="0"/>
                <a:cs typeface="Arial" pitchFamily="34" charset="0"/>
              </a:rPr>
              <a:t>Los </a:t>
            </a:r>
            <a:r>
              <a:rPr lang="es-BO" sz="2800" dirty="0">
                <a:latin typeface="Arial" pitchFamily="34" charset="0"/>
                <a:cs typeface="Arial" pitchFamily="34" charset="0"/>
              </a:rPr>
              <a:t>lenguajes de </a:t>
            </a:r>
            <a:r>
              <a:rPr lang="es-BO" sz="2800" dirty="0" smtClean="0">
                <a:latin typeface="Arial" pitchFamily="34" charset="0"/>
                <a:cs typeface="Arial" pitchFamily="34" charset="0"/>
              </a:rPr>
              <a:t>4ta generación</a:t>
            </a:r>
          </a:p>
          <a:p>
            <a:pPr marL="450850" indent="-450850" algn="just"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es-BO" sz="2800" dirty="0" smtClean="0">
                <a:latin typeface="Arial" pitchFamily="34" charset="0"/>
                <a:cs typeface="Arial" pitchFamily="34" charset="0"/>
              </a:rPr>
              <a:t>Las </a:t>
            </a:r>
            <a:r>
              <a:rPr lang="es-BO" sz="2800" dirty="0">
                <a:latin typeface="Arial" pitchFamily="34" charset="0"/>
                <a:cs typeface="Arial" pitchFamily="34" charset="0"/>
              </a:rPr>
              <a:t>herramientas </a:t>
            </a:r>
            <a:r>
              <a:rPr lang="es-BO" sz="2800" dirty="0" smtClean="0">
                <a:latin typeface="Arial" pitchFamily="34" charset="0"/>
                <a:cs typeface="Arial" pitchFamily="34" charset="0"/>
              </a:rPr>
              <a:t>CASE</a:t>
            </a:r>
          </a:p>
          <a:p>
            <a:pPr marL="450850" indent="-450850" algn="just"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es-BO" sz="2800" dirty="0" smtClean="0">
                <a:latin typeface="Arial" pitchFamily="34" charset="0"/>
                <a:cs typeface="Arial" pitchFamily="34" charset="0"/>
              </a:rPr>
              <a:t>La </a:t>
            </a:r>
            <a:r>
              <a:rPr lang="es-BO" sz="2800" dirty="0">
                <a:latin typeface="Arial" pitchFamily="34" charset="0"/>
                <a:cs typeface="Arial" pitchFamily="34" charset="0"/>
              </a:rPr>
              <a:t>orientación a objetos </a:t>
            </a:r>
            <a:endParaRPr lang="es-BO" sz="2800" dirty="0" smtClean="0">
              <a:latin typeface="Arial" pitchFamily="34" charset="0"/>
              <a:cs typeface="Arial" pitchFamily="34" charset="0"/>
            </a:endParaRPr>
          </a:p>
          <a:p>
            <a:pPr marL="450850" indent="-450850" algn="just">
              <a:buClr>
                <a:srgbClr val="FFFF00"/>
              </a:buClr>
              <a:buFont typeface="Wingdings" pitchFamily="2" charset="2"/>
              <a:buChar char="ü"/>
              <a:defRPr/>
            </a:pPr>
            <a:r>
              <a:rPr lang="es-BO" sz="2800" dirty="0" smtClean="0">
                <a:latin typeface="Arial" pitchFamily="34" charset="0"/>
                <a:cs typeface="Arial" pitchFamily="34" charset="0"/>
              </a:rPr>
              <a:t>Nuevos modelos de proceso de Desarrollo de SW</a:t>
            </a:r>
          </a:p>
          <a:p>
            <a:pPr algn="just">
              <a:defRPr/>
            </a:pPr>
            <a:endParaRPr lang="es-BO" sz="28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9394" name="Picture 2" descr="http://www.hectorbenitez.com/wp-content/uploads/2010/06/patronesdiseno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72198" y="4572008"/>
            <a:ext cx="2824682" cy="204789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4 Rectángulo"/>
          <p:cNvSpPr/>
          <p:nvPr/>
        </p:nvSpPr>
        <p:spPr>
          <a:xfrm>
            <a:off x="214282" y="5643578"/>
            <a:ext cx="572932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defRPr/>
            </a:pPr>
            <a:r>
              <a:rPr lang="es-BO" sz="2800" dirty="0" smtClean="0">
                <a:latin typeface="Arial" pitchFamily="34" charset="0"/>
                <a:cs typeface="Arial" pitchFamily="34" charset="0"/>
              </a:rPr>
              <a:t>El </a:t>
            </a:r>
            <a:r>
              <a:rPr lang="es-BO" sz="2800" dirty="0">
                <a:latin typeface="Arial" pitchFamily="34" charset="0"/>
                <a:cs typeface="Arial" pitchFamily="34" charset="0"/>
              </a:rPr>
              <a:t>éxito del producto software nunca estuvo garantizado.</a:t>
            </a:r>
          </a:p>
        </p:txBody>
      </p:sp>
      <p:sp>
        <p:nvSpPr>
          <p:cNvPr id="6" name="5 Flecha abajo"/>
          <p:cNvSpPr/>
          <p:nvPr/>
        </p:nvSpPr>
        <p:spPr>
          <a:xfrm>
            <a:off x="2428860" y="4429132"/>
            <a:ext cx="1428760" cy="135732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s-ES" b="1" cap="all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glow rad="228600">
                  <a:schemeClr val="accent1">
                    <a:satMod val="175000"/>
                    <a:alpha val="40000"/>
                  </a:schemeClr>
                </a:glow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4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428728" y="0"/>
            <a:ext cx="5486400" cy="4267200"/>
          </a:xfrm>
          <a:ln/>
        </p:spPr>
        <p:txBody>
          <a:bodyPr>
            <a:normAutofit/>
          </a:bodyPr>
          <a:lstStyle/>
          <a:p>
            <a:pPr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Desventajas:</a:t>
            </a:r>
          </a:p>
          <a:p>
            <a:pPr lvl="1"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ineficiencia</a:t>
            </a:r>
          </a:p>
          <a:p>
            <a:pPr lvl="1"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excesivo trabajo,</a:t>
            </a:r>
          </a:p>
          <a:p>
            <a:pPr lvl="1"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difícil establecer la correcta granularidad de los niveles:</a:t>
            </a:r>
          </a:p>
          <a:p>
            <a:pPr lvl="2"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pocos niveles no explotan el potencial de </a:t>
            </a:r>
            <a:r>
              <a:rPr lang="es-ES" sz="1800" dirty="0" err="1" smtClean="0"/>
              <a:t>reuso</a:t>
            </a:r>
            <a:r>
              <a:rPr lang="es-ES" sz="1800" dirty="0" smtClean="0"/>
              <a:t>, portabilidad e </a:t>
            </a:r>
            <a:r>
              <a:rPr lang="es-ES" sz="1800" dirty="0" err="1" smtClean="0"/>
              <a:t>intercambiabilidad</a:t>
            </a:r>
            <a:r>
              <a:rPr lang="es-ES" sz="1800" dirty="0" smtClean="0"/>
              <a:t>,</a:t>
            </a:r>
          </a:p>
          <a:p>
            <a:pPr lvl="2"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sz="1800" dirty="0" smtClean="0"/>
              <a:t>muchos niveles crean complejidad e ineficiencia.</a:t>
            </a:r>
          </a:p>
          <a:p>
            <a:pPr>
              <a:spcBef>
                <a:spcPts val="1238"/>
              </a:spcBef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sz="1800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" name="Line 17"/>
          <p:cNvSpPr>
            <a:spLocks noChangeShapeType="1"/>
          </p:cNvSpPr>
          <p:nvPr/>
        </p:nvSpPr>
        <p:spPr bwMode="auto">
          <a:xfrm>
            <a:off x="1000100" y="21431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cxnSp>
        <p:nvCxnSpPr>
          <p:cNvPr id="8" name="7 Conector recto"/>
          <p:cNvCxnSpPr/>
          <p:nvPr/>
        </p:nvCxnSpPr>
        <p:spPr>
          <a:xfrm rot="5400000">
            <a:off x="893737" y="106363"/>
            <a:ext cx="214314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7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44450"/>
            <a:ext cx="7767638" cy="1138238"/>
          </a:xfrm>
        </p:spPr>
        <p:txBody>
          <a:bodyPr/>
          <a:lstStyle/>
          <a:p>
            <a:pPr defTabSz="914400"/>
            <a:r>
              <a:rPr lang="es-ES_tradnl" sz="3200"/>
              <a:t>Arquitecturas de 2/3 Capas… para Web</a:t>
            </a:r>
            <a:endParaRPr lang="es-MX" sz="3200"/>
          </a:p>
        </p:txBody>
      </p:sp>
      <p:sp>
        <p:nvSpPr>
          <p:cNvPr id="2467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77800" y="1317625"/>
            <a:ext cx="8267700" cy="4343400"/>
          </a:xfrm>
        </p:spPr>
        <p:txBody>
          <a:bodyPr/>
          <a:lstStyle/>
          <a:p>
            <a:pPr marL="342900" indent="-342900" defTabSz="914400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>
                <a:solidFill>
                  <a:srgbClr val="000000"/>
                </a:solidFill>
                <a:latin typeface="Arial" charset="0"/>
              </a:rPr>
              <a:t>					     3-Tiers Architecture</a:t>
            </a:r>
          </a:p>
          <a:p>
            <a:pPr marL="342900" indent="-342900" defTabSz="914400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endParaRPr lang="en-US" sz="3200">
              <a:solidFill>
                <a:srgbClr val="000000"/>
              </a:solidFill>
              <a:latin typeface="Arial" charset="0"/>
            </a:endParaRPr>
          </a:p>
          <a:p>
            <a:pPr marL="342900" indent="-342900" defTabSz="914400">
              <a:spcBef>
                <a:spcPct val="20000"/>
              </a:spcBef>
              <a:buClr>
                <a:srgbClr val="000000"/>
              </a:buClr>
              <a:buSzPct val="100000"/>
              <a:buFont typeface="Times New Roman" pitchFamily="18" charset="0"/>
              <a:buNone/>
            </a:pPr>
            <a:r>
              <a:rPr lang="en-US" sz="3200">
                <a:solidFill>
                  <a:srgbClr val="000000"/>
                </a:solidFill>
                <a:latin typeface="Arial" charset="0"/>
              </a:rPr>
              <a:t>   2-Tiers Architecture</a:t>
            </a:r>
          </a:p>
        </p:txBody>
      </p:sp>
      <p:graphicFrame>
        <p:nvGraphicFramePr>
          <p:cNvPr id="246788" name="Object 4"/>
          <p:cNvGraphicFramePr>
            <a:graphicFrameLocks noChangeAspect="1"/>
          </p:cNvGraphicFramePr>
          <p:nvPr>
            <p:ph sz="quarter" idx="2"/>
          </p:nvPr>
        </p:nvGraphicFramePr>
        <p:xfrm>
          <a:off x="4538663" y="1925638"/>
          <a:ext cx="3587750" cy="4119562"/>
        </p:xfrm>
        <a:graphic>
          <a:graphicData uri="http://schemas.openxmlformats.org/presentationml/2006/ole">
            <p:oleObj spid="_x0000_s75778" name="Imagen de mapa de bits" r:id="rId4" imgW="2324424" imgH="2666667" progId="PBrush">
              <p:embed/>
            </p:oleObj>
          </a:graphicData>
        </a:graphic>
      </p:graphicFrame>
      <p:graphicFrame>
        <p:nvGraphicFramePr>
          <p:cNvPr id="246789" name="Object 5"/>
          <p:cNvGraphicFramePr>
            <a:graphicFrameLocks noChangeAspect="1"/>
          </p:cNvGraphicFramePr>
          <p:nvPr>
            <p:ph sz="quarter" idx="3"/>
          </p:nvPr>
        </p:nvGraphicFramePr>
        <p:xfrm>
          <a:off x="698500" y="3003550"/>
          <a:ext cx="3446463" cy="3024188"/>
        </p:xfrm>
        <a:graphic>
          <a:graphicData uri="http://schemas.openxmlformats.org/presentationml/2006/ole">
            <p:oleObj spid="_x0000_s75779" name="Imagen de mapa de bits" r:id="rId5" imgW="2324424" imgH="2057143" progId="PBrus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48835" name="Object 3"/>
          <p:cNvGraphicFramePr>
            <a:graphicFrameLocks noChangeAspect="1"/>
          </p:cNvGraphicFramePr>
          <p:nvPr>
            <p:ph sz="half" idx="2"/>
          </p:nvPr>
        </p:nvGraphicFramePr>
        <p:xfrm>
          <a:off x="1882775" y="838200"/>
          <a:ext cx="4764088" cy="5805510"/>
        </p:xfrm>
        <a:graphic>
          <a:graphicData uri="http://schemas.openxmlformats.org/presentationml/2006/ole">
            <p:oleObj spid="_x0000_s76802" name="Imagen de mapa de bits" r:id="rId4" imgW="2962689" imgH="3742857" progId="PBrush">
              <p:embed/>
            </p:oleObj>
          </a:graphicData>
        </a:graphic>
      </p:graphicFrame>
      <p:sp>
        <p:nvSpPr>
          <p:cNvPr id="5" name="4 Título"/>
          <p:cNvSpPr>
            <a:spLocks noGrp="1"/>
          </p:cNvSpPr>
          <p:nvPr>
            <p:ph type="title"/>
          </p:nvPr>
        </p:nvSpPr>
        <p:spPr>
          <a:xfrm>
            <a:off x="214282" y="214290"/>
            <a:ext cx="8643998" cy="1141413"/>
          </a:xfrm>
        </p:spPr>
        <p:txBody>
          <a:bodyPr>
            <a:noAutofit/>
          </a:bodyPr>
          <a:lstStyle/>
          <a:p>
            <a:r>
              <a:rPr lang="es-ES_tradnl" sz="4000" dirty="0" smtClean="0">
                <a:solidFill>
                  <a:srgbClr val="A50021"/>
                </a:solidFill>
                <a:latin typeface="Arial" charset="0"/>
              </a:rPr>
              <a:t>Arquitectura de 5 Capas… para Web</a:t>
            </a:r>
            <a:r>
              <a:rPr lang="en-US" sz="4000" dirty="0" smtClean="0">
                <a:solidFill>
                  <a:srgbClr val="A50021"/>
                </a:solidFill>
                <a:latin typeface="Arial" charset="0"/>
              </a:rPr>
              <a:t/>
            </a:r>
            <a:br>
              <a:rPr lang="en-US" sz="4000" dirty="0" smtClean="0">
                <a:solidFill>
                  <a:srgbClr val="A50021"/>
                </a:solidFill>
                <a:latin typeface="Arial" charset="0"/>
              </a:rPr>
            </a:br>
            <a:endParaRPr lang="en-US" sz="40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88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pPr defTabSz="914400"/>
            <a:r>
              <a:rPr lang="en-US" dirty="0"/>
              <a:t>Data Access Interface (DAI)</a:t>
            </a:r>
          </a:p>
        </p:txBody>
      </p:sp>
      <p:graphicFrame>
        <p:nvGraphicFramePr>
          <p:cNvPr id="250883" name="Object 3"/>
          <p:cNvGraphicFramePr>
            <a:graphicFrameLocks noChangeAspect="1"/>
          </p:cNvGraphicFramePr>
          <p:nvPr>
            <p:ph idx="4294967295"/>
          </p:nvPr>
        </p:nvGraphicFramePr>
        <p:xfrm>
          <a:off x="1000100" y="3214686"/>
          <a:ext cx="7491412" cy="2320925"/>
        </p:xfrm>
        <a:graphic>
          <a:graphicData uri="http://schemas.openxmlformats.org/presentationml/2006/ole">
            <p:oleObj spid="_x0000_s77826" name="Imagen de mapa de bits" r:id="rId3" imgW="5390476" imgH="1685714" progId="PBrush">
              <p:embed/>
            </p:oleObj>
          </a:graphicData>
        </a:graphic>
      </p:graphicFrame>
      <p:sp>
        <p:nvSpPr>
          <p:cNvPr id="250884" name="Text Box 4"/>
          <p:cNvSpPr txBox="1">
            <a:spLocks noChangeArrowheads="1"/>
          </p:cNvSpPr>
          <p:nvPr/>
        </p:nvSpPr>
        <p:spPr bwMode="auto">
          <a:xfrm>
            <a:off x="1943100" y="1412875"/>
            <a:ext cx="5208588" cy="182563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lIns="0" tIns="0" rIns="0" bIns="0" anchorCtr="1">
            <a:spAutoFit/>
          </a:bodyPr>
          <a:lstStyle/>
          <a:p>
            <a:pPr algn="r" eaLnBrk="1" hangingPunct="1"/>
            <a:endParaRPr kumimoji="1" lang="en-US" sz="120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50885" name="Text Box 5"/>
          <p:cNvSpPr txBox="1">
            <a:spLocks noChangeArrowheads="1"/>
          </p:cNvSpPr>
          <p:nvPr/>
        </p:nvSpPr>
        <p:spPr bwMode="auto">
          <a:xfrm>
            <a:off x="152400" y="1930400"/>
            <a:ext cx="7227888" cy="427038"/>
          </a:xfrm>
          <a:prstGeom prst="rect">
            <a:avLst/>
          </a:prstGeom>
          <a:noFill/>
          <a:ln w="12700" cap="sq" algn="ctr">
            <a:noFill/>
            <a:miter lim="800000"/>
            <a:headEnd/>
            <a:tailEnd/>
          </a:ln>
          <a:effectLst/>
        </p:spPr>
        <p:txBody>
          <a:bodyPr lIns="0" tIns="0" rIns="0" bIns="0" anchorCtr="1">
            <a:spAutoFit/>
          </a:bodyPr>
          <a:lstStyle/>
          <a:p>
            <a:pPr algn="r" eaLnBrk="1" hangingPunct="1">
              <a:spcBef>
                <a:spcPct val="50000"/>
              </a:spcBef>
            </a:pPr>
            <a:r>
              <a:rPr kumimoji="1" lang="en-US" sz="2800" b="1">
                <a:solidFill>
                  <a:schemeClr val="tx1"/>
                </a:solidFill>
                <a:latin typeface="Trebuchet MS" pitchFamily="34" charset="0"/>
              </a:rPr>
              <a:t>Una alternativa para implementar la DAI: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714348" y="1000108"/>
            <a:ext cx="7772400" cy="1470025"/>
          </a:xfrm>
        </p:spPr>
        <p:txBody>
          <a:bodyPr/>
          <a:lstStyle/>
          <a:p>
            <a:pPr>
              <a:buClr>
                <a:srgbClr val="000000"/>
              </a:buClr>
            </a:pPr>
            <a:r>
              <a:rPr lang="en-US" sz="4400" dirty="0" err="1">
                <a:solidFill>
                  <a:srgbClr val="000066"/>
                </a:solidFill>
                <a:latin typeface="Trebuchet MS" pitchFamily="34" charset="0"/>
              </a:rPr>
              <a:t>Patrones</a:t>
            </a:r>
            <a:r>
              <a:rPr lang="en-US" sz="4400" dirty="0">
                <a:solidFill>
                  <a:srgbClr val="000066"/>
                </a:solidFill>
                <a:latin typeface="Trebuchet MS" pitchFamily="34" charset="0"/>
              </a:rPr>
              <a:t> </a:t>
            </a:r>
            <a:r>
              <a:rPr lang="en-US" sz="4400" dirty="0" err="1">
                <a:solidFill>
                  <a:srgbClr val="000066"/>
                </a:solidFill>
                <a:latin typeface="Trebuchet MS" pitchFamily="34" charset="0"/>
              </a:rPr>
              <a:t>Arquitectónicos</a:t>
            </a:r>
            <a:r>
              <a:rPr lang="en-US" sz="4400" dirty="0">
                <a:solidFill>
                  <a:srgbClr val="000066"/>
                </a:solidFill>
                <a:latin typeface="Trebuchet MS" pitchFamily="34" charset="0"/>
              </a:rPr>
              <a:t> </a:t>
            </a:r>
            <a:r>
              <a:rPr lang="en-US" sz="4400" dirty="0" err="1">
                <a:solidFill>
                  <a:srgbClr val="000066"/>
                </a:solidFill>
                <a:latin typeface="Trebuchet MS" pitchFamily="34" charset="0"/>
              </a:rPr>
              <a:t>para</a:t>
            </a:r>
            <a:r>
              <a:rPr lang="en-US" sz="4400" dirty="0">
                <a:solidFill>
                  <a:srgbClr val="000066"/>
                </a:solidFill>
                <a:latin typeface="Trebuchet MS" pitchFamily="34" charset="0"/>
              </a:rPr>
              <a:t> </a:t>
            </a:r>
            <a:r>
              <a:rPr lang="en-US" sz="4400" dirty="0" err="1">
                <a:solidFill>
                  <a:srgbClr val="000066"/>
                </a:solidFill>
                <a:latin typeface="Trebuchet MS" pitchFamily="34" charset="0"/>
              </a:rPr>
              <a:t>Sistemas</a:t>
            </a:r>
            <a:r>
              <a:rPr lang="en-US" sz="4400" dirty="0">
                <a:solidFill>
                  <a:srgbClr val="000066"/>
                </a:solidFill>
                <a:latin typeface="Trebuchet MS" pitchFamily="34" charset="0"/>
              </a:rPr>
              <a:t> </a:t>
            </a:r>
            <a:r>
              <a:rPr lang="en-US" sz="4400" dirty="0" err="1">
                <a:solidFill>
                  <a:srgbClr val="000066"/>
                </a:solidFill>
                <a:latin typeface="Trebuchet MS" pitchFamily="34" charset="0"/>
              </a:rPr>
              <a:t>Interactivos</a:t>
            </a:r>
            <a:endParaRPr lang="en-US" sz="4400" dirty="0">
              <a:solidFill>
                <a:srgbClr val="000066"/>
              </a:solidFill>
              <a:latin typeface="Trebuchet MS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746" name="Rectangle 2"/>
          <p:cNvSpPr>
            <a:spLocks noGrp="1" noChangeArrowheads="1"/>
          </p:cNvSpPr>
          <p:nvPr>
            <p:ph type="title"/>
          </p:nvPr>
        </p:nvSpPr>
        <p:spPr>
          <a:xfrm>
            <a:off x="142844" y="214290"/>
            <a:ext cx="9001156" cy="857256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/>
              <a:t>Patrones para </a:t>
            </a:r>
            <a:r>
              <a:rPr lang="en-GB" dirty="0" err="1"/>
              <a:t>Sistemas</a:t>
            </a:r>
            <a:r>
              <a:rPr lang="en-GB" dirty="0"/>
              <a:t> </a:t>
            </a:r>
            <a:r>
              <a:rPr lang="en-GB" dirty="0" err="1"/>
              <a:t>Interactivos</a:t>
            </a:r>
            <a:endParaRPr lang="en-GB" dirty="0"/>
          </a:p>
        </p:txBody>
      </p:sp>
      <p:sp>
        <p:nvSpPr>
          <p:cNvPr id="1597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714348" y="1928802"/>
            <a:ext cx="7772400" cy="3113088"/>
          </a:xfrm>
          <a:ln/>
        </p:spPr>
        <p:txBody>
          <a:bodyPr>
            <a:normAutofit fontScale="85000" lnSpcReduction="10000"/>
          </a:bodyPr>
          <a:lstStyle/>
          <a:p>
            <a:pPr marL="339725" indent="-339725" algn="just">
              <a:lnSpc>
                <a:spcPct val="90000"/>
              </a:lnSpc>
              <a:buFont typeface="Times New Roman" pitchFamily="18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s-ES" dirty="0" smtClean="0">
                <a:solidFill>
                  <a:srgbClr val="FFFF00"/>
                </a:solidFill>
              </a:rPr>
              <a:t>Modelo-View-Controlador: </a:t>
            </a:r>
          </a:p>
          <a:p>
            <a:pPr marL="0" indent="0" algn="just">
              <a:lnSpc>
                <a:spcPct val="90000"/>
              </a:lnSpc>
              <a:buFont typeface="Times New Roman" pitchFamily="18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s-ES" dirty="0" smtClean="0"/>
              <a:t>divide a una aplicación interactiva en tres componentes: modelo, vistas y controladores.</a:t>
            </a:r>
          </a:p>
          <a:p>
            <a:pPr marL="0" indent="0" algn="just">
              <a:lnSpc>
                <a:spcPct val="90000"/>
              </a:lnSpc>
              <a:buFont typeface="Times New Roman" pitchFamily="18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s-ES" dirty="0" smtClean="0"/>
          </a:p>
          <a:p>
            <a:pPr marL="339725" indent="-339725" algn="just">
              <a:lnSpc>
                <a:spcPct val="90000"/>
              </a:lnSpc>
              <a:buFont typeface="Times New Roman" pitchFamily="18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s-ES" dirty="0" smtClean="0">
                <a:solidFill>
                  <a:srgbClr val="FFFF00"/>
                </a:solidFill>
              </a:rPr>
              <a:t>Presentación-Abstracción-Control: </a:t>
            </a:r>
          </a:p>
          <a:p>
            <a:pPr marL="0" indent="0" algn="just">
              <a:lnSpc>
                <a:spcPct val="90000"/>
              </a:lnSpc>
              <a:buFont typeface="Times New Roman" pitchFamily="18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r>
              <a:rPr lang="es-ES" dirty="0" smtClean="0"/>
              <a:t>define al sistema como una jerarquía de agentes que cooperan entre sí para implementar la funcionalidad de la aplicación.</a:t>
            </a:r>
          </a:p>
          <a:p>
            <a:pPr marL="339725" indent="-339725">
              <a:lnSpc>
                <a:spcPct val="90000"/>
              </a:lnSpc>
              <a:buFont typeface="Times New Roman" pitchFamily="18" charset="0"/>
              <a:buNone/>
              <a:tabLst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  <a:tab pos="9431338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794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214290"/>
            <a:ext cx="7773988" cy="1144588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/>
              <a:t>Modelo</a:t>
            </a:r>
            <a:r>
              <a:rPr lang="en-GB" dirty="0"/>
              <a:t>-View-</a:t>
            </a:r>
            <a:r>
              <a:rPr lang="en-GB" dirty="0" err="1"/>
              <a:t>Controlador</a:t>
            </a:r>
            <a:endParaRPr lang="en-GB" dirty="0"/>
          </a:p>
        </p:txBody>
      </p:sp>
      <p:sp>
        <p:nvSpPr>
          <p:cNvPr id="161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00166" y="1571612"/>
            <a:ext cx="6429420" cy="4143404"/>
          </a:xfrm>
          <a:ln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 algn="just">
              <a:lnSpc>
                <a:spcPct val="110000"/>
              </a:lnSpc>
              <a:spcBef>
                <a:spcPts val="1738"/>
              </a:spcBef>
              <a:buSzPct val="16300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s-ES" sz="2600" dirty="0" smtClean="0"/>
              <a:t>El patrón de arquitectura de modelo-</a:t>
            </a:r>
            <a:r>
              <a:rPr lang="es-ES" sz="2600" dirty="0" err="1" smtClean="0"/>
              <a:t>view</a:t>
            </a:r>
            <a:r>
              <a:rPr lang="es-ES" sz="2600" dirty="0" smtClean="0"/>
              <a:t>-controlador (MVC) divide una aplicación interactiva en tres partes. </a:t>
            </a:r>
          </a:p>
          <a:p>
            <a:pPr marL="0" indent="0" algn="just">
              <a:lnSpc>
                <a:spcPct val="110000"/>
              </a:lnSpc>
              <a:spcBef>
                <a:spcPts val="1738"/>
              </a:spcBef>
              <a:buSzPct val="16300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s-ES" sz="2600" dirty="0" smtClean="0"/>
              <a:t>El modelo contiene los datos y la funcionalidad esencial. </a:t>
            </a:r>
          </a:p>
          <a:p>
            <a:pPr marL="0" indent="0" algn="just">
              <a:lnSpc>
                <a:spcPct val="110000"/>
              </a:lnSpc>
              <a:spcBef>
                <a:spcPts val="1738"/>
              </a:spcBef>
              <a:buSzPct val="16300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s-ES" sz="2600" dirty="0" smtClean="0"/>
              <a:t>Las </a:t>
            </a:r>
            <a:r>
              <a:rPr lang="es-ES" sz="2600" dirty="0" err="1" smtClean="0"/>
              <a:t>views</a:t>
            </a:r>
            <a:r>
              <a:rPr lang="es-ES" sz="2600" dirty="0" smtClean="0"/>
              <a:t> despliegan la información al usuario. </a:t>
            </a:r>
          </a:p>
          <a:p>
            <a:pPr marL="0" indent="0" algn="just">
              <a:lnSpc>
                <a:spcPct val="110000"/>
              </a:lnSpc>
              <a:spcBef>
                <a:spcPts val="1738"/>
              </a:spcBef>
              <a:buSzPct val="16300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s-ES" sz="2600" dirty="0" smtClean="0"/>
              <a:t>Los controladores manejan el input y la interacción. </a:t>
            </a:r>
          </a:p>
          <a:p>
            <a:pPr marL="0" indent="0" algn="just">
              <a:lnSpc>
                <a:spcPct val="110000"/>
              </a:lnSpc>
              <a:spcBef>
                <a:spcPts val="1738"/>
              </a:spcBef>
              <a:buSzPct val="16300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r>
              <a:rPr lang="es-ES" sz="2600" dirty="0" smtClean="0"/>
              <a:t>Las </a:t>
            </a:r>
            <a:r>
              <a:rPr lang="es-ES" sz="2600" dirty="0" err="1" smtClean="0"/>
              <a:t>views</a:t>
            </a:r>
            <a:r>
              <a:rPr lang="es-ES" sz="2600" dirty="0" smtClean="0"/>
              <a:t> y los controladores juntos componen la interfaz con el usuario. El mecanismo de cambio-propagación asegura la consistencia de la interfaz con el modelo.</a:t>
            </a:r>
          </a:p>
          <a:p>
            <a:pPr marL="0" indent="0" algn="just">
              <a:lnSpc>
                <a:spcPct val="110000"/>
              </a:lnSpc>
              <a:spcBef>
                <a:spcPts val="1738"/>
              </a:spcBef>
              <a:buSzPct val="163000"/>
              <a:buNone/>
              <a:tabLst>
                <a:tab pos="569913" algn="l"/>
                <a:tab pos="1484313" algn="l"/>
                <a:tab pos="2398713" algn="l"/>
                <a:tab pos="3313113" algn="l"/>
                <a:tab pos="4227513" algn="l"/>
                <a:tab pos="5141913" algn="l"/>
                <a:tab pos="6056313" algn="l"/>
                <a:tab pos="6970713" algn="l"/>
                <a:tab pos="7885113" algn="l"/>
                <a:tab pos="8799513" algn="l"/>
                <a:tab pos="9713913" algn="l"/>
              </a:tabLst>
            </a:pPr>
            <a:endParaRPr lang="en-GB" sz="2600" dirty="0" smtClean="0">
              <a:solidFill>
                <a:schemeClr val="dk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571472" y="642918"/>
            <a:ext cx="8229600" cy="2857520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s-ES" dirty="0" smtClean="0"/>
              <a:t>El patrón de llamada y retorno MVC se ve frecuentemente en aplicaciones </a:t>
            </a:r>
            <a:r>
              <a:rPr lang="es-ES" dirty="0" smtClean="0">
                <a:hlinkClick r:id="rId2" action="ppaction://hlinkfile"/>
              </a:rPr>
              <a:t>web</a:t>
            </a:r>
            <a:r>
              <a:rPr lang="es-ES" dirty="0" smtClean="0"/>
              <a:t>, donde la:</a:t>
            </a:r>
          </a:p>
          <a:p>
            <a:pPr marL="0" indent="0">
              <a:buNone/>
            </a:pPr>
            <a:endParaRPr lang="es-ES" dirty="0" smtClean="0"/>
          </a:p>
          <a:p>
            <a:r>
              <a:rPr lang="es-ES" dirty="0" smtClean="0"/>
              <a:t>Vista es la página </a:t>
            </a:r>
            <a:r>
              <a:rPr lang="es-ES" dirty="0" smtClean="0">
                <a:hlinkClick r:id="rId3" action="ppaction://hlinkfile"/>
              </a:rPr>
              <a:t>HTML</a:t>
            </a:r>
            <a:r>
              <a:rPr lang="es-ES" dirty="0" smtClean="0"/>
              <a:t> y el código que provee de datos dinámicos a la página. </a:t>
            </a:r>
          </a:p>
          <a:p>
            <a:r>
              <a:rPr lang="es-ES" dirty="0" smtClean="0"/>
              <a:t>El modelo es el </a:t>
            </a:r>
            <a:r>
              <a:rPr lang="es-ES" dirty="0" smtClean="0">
                <a:hlinkClick r:id="rId4" action="ppaction://hlinkfile" tooltip="Sistema de gestión de base de datos"/>
              </a:rPr>
              <a:t>Sistema de Gestión de Base de Datos</a:t>
            </a:r>
            <a:r>
              <a:rPr lang="es-ES" dirty="0" smtClean="0"/>
              <a:t> y la </a:t>
            </a:r>
            <a:r>
              <a:rPr lang="es-ES" dirty="0" smtClean="0">
                <a:hlinkClick r:id="rId5" action="ppaction://hlinkfile"/>
              </a:rPr>
              <a:t>Lógica de negocio</a:t>
            </a:r>
            <a:r>
              <a:rPr lang="es-ES" dirty="0" smtClean="0"/>
              <a:t>, </a:t>
            </a:r>
          </a:p>
          <a:p>
            <a:r>
              <a:rPr lang="es-ES" dirty="0" smtClean="0"/>
              <a:t>Controlador es el responsable de recibir los eventos de entrada desde la vista.</a:t>
            </a:r>
            <a:endParaRPr lang="es-ES" dirty="0"/>
          </a:p>
        </p:txBody>
      </p:sp>
      <p:pic>
        <p:nvPicPr>
          <p:cNvPr id="5" name="Picture 4" descr="Modelo Vista-Controlado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988498" y="3643314"/>
            <a:ext cx="3426580" cy="2938463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385763"/>
            <a:ext cx="7772400" cy="828659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/>
              <a:t>Modelo</a:t>
            </a:r>
            <a:r>
              <a:rPr lang="en-GB" dirty="0"/>
              <a:t>-Vista-Control (MVC)</a:t>
            </a:r>
          </a:p>
        </p:txBody>
      </p:sp>
      <p:pic>
        <p:nvPicPr>
          <p:cNvPr id="4" name="Picture 2" descr="http://www.cocoalab.com/media/labnotes/mvc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2143116"/>
            <a:ext cx="3429024" cy="3108325"/>
          </a:xfrm>
          <a:prstGeom prst="rect">
            <a:avLst/>
          </a:prstGeom>
          <a:noFill/>
        </p:spPr>
      </p:pic>
      <p:sp>
        <p:nvSpPr>
          <p:cNvPr id="6" name="5 Rectángulo"/>
          <p:cNvSpPr/>
          <p:nvPr/>
        </p:nvSpPr>
        <p:spPr>
          <a:xfrm>
            <a:off x="214282" y="1428736"/>
            <a:ext cx="8072494" cy="948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ts val="1350"/>
              </a:spcBef>
              <a:buClr>
                <a:srgbClr val="72A376"/>
              </a:buClr>
              <a:buSzPct val="128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200" dirty="0">
                <a:solidFill>
                  <a:prstClr val="white"/>
                </a:solidFill>
              </a:rPr>
              <a:t>Basado en </a:t>
            </a:r>
            <a:r>
              <a:rPr lang="es-ES" sz="2200" dirty="0" smtClean="0">
                <a:solidFill>
                  <a:prstClr val="white"/>
                </a:solidFill>
              </a:rPr>
              <a:t>3 </a:t>
            </a:r>
            <a:r>
              <a:rPr lang="es-ES" sz="2200" dirty="0">
                <a:solidFill>
                  <a:prstClr val="white"/>
                </a:solidFill>
              </a:rPr>
              <a:t>tipos de objetos:</a:t>
            </a:r>
          </a:p>
          <a:p>
            <a:pPr marL="339725" lvl="0" indent="-339725">
              <a:spcBef>
                <a:spcPts val="1350"/>
              </a:spcBef>
              <a:buClr>
                <a:srgbClr val="72A376"/>
              </a:buClr>
              <a:buSzPct val="128000"/>
              <a:buFont typeface="Wingdings 2"/>
              <a:buChar char="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200" dirty="0">
              <a:solidFill>
                <a:prstClr val="white"/>
              </a:solidFill>
            </a:endParaRPr>
          </a:p>
        </p:txBody>
      </p:sp>
      <p:sp>
        <p:nvSpPr>
          <p:cNvPr id="7" name="6 Rectángulo"/>
          <p:cNvSpPr/>
          <p:nvPr/>
        </p:nvSpPr>
        <p:spPr>
          <a:xfrm>
            <a:off x="214282" y="5000636"/>
            <a:ext cx="2714644" cy="19902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ts val="400"/>
              </a:spcBef>
              <a:buClr>
                <a:srgbClr val="B0CCB0"/>
              </a:buClr>
              <a:buSzPct val="90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>
                <a:solidFill>
                  <a:srgbClr val="FFFF00"/>
                </a:solidFill>
              </a:rPr>
              <a:t>Modelo: </a:t>
            </a:r>
            <a:r>
              <a:rPr lang="es-ES" sz="2000" dirty="0">
                <a:solidFill>
                  <a:prstClr val="white"/>
                </a:solidFill>
              </a:rPr>
              <a:t>objeto aplicación. Encapsula el núcleo funcional y los datos involucrados. </a:t>
            </a:r>
          </a:p>
          <a:p>
            <a:pPr marL="739775" lvl="1" indent="-282575">
              <a:spcBef>
                <a:spcPts val="400"/>
              </a:spcBef>
              <a:buClr>
                <a:srgbClr val="B0CCB0"/>
              </a:buClr>
              <a:buSzPct val="90000"/>
              <a:buFontTx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8" name="7 Rectángulo"/>
          <p:cNvSpPr/>
          <p:nvPr/>
        </p:nvSpPr>
        <p:spPr>
          <a:xfrm>
            <a:off x="285720" y="2285992"/>
            <a:ext cx="2643206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 algn="just">
              <a:spcBef>
                <a:spcPts val="400"/>
              </a:spcBef>
              <a:buClr>
                <a:srgbClr val="B0CCB0"/>
              </a:buClr>
              <a:buSzPct val="90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>
                <a:solidFill>
                  <a:srgbClr val="FFFF00"/>
                </a:solidFill>
              </a:rPr>
              <a:t>Vistas: </a:t>
            </a:r>
            <a:r>
              <a:rPr lang="es-ES" sz="2000" dirty="0">
                <a:solidFill>
                  <a:prstClr val="white"/>
                </a:solidFill>
              </a:rPr>
              <a:t>presentación de información por pantalla (al usuario). </a:t>
            </a:r>
          </a:p>
          <a:p>
            <a:pPr marL="739775" lvl="1" indent="-282575">
              <a:spcBef>
                <a:spcPts val="400"/>
              </a:spcBef>
              <a:buClr>
                <a:srgbClr val="B0CCB0"/>
              </a:buClr>
              <a:buSzPct val="90000"/>
              <a:buFontTx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>
              <a:solidFill>
                <a:prstClr val="white"/>
              </a:solidFill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071934" y="4214818"/>
            <a:ext cx="507206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spcBef>
                <a:spcPts val="400"/>
              </a:spcBef>
              <a:buClr>
                <a:srgbClr val="B0CCB0"/>
              </a:buClr>
              <a:buSzPct val="90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>
                <a:solidFill>
                  <a:srgbClr val="FFFF00"/>
                </a:solidFill>
              </a:rPr>
              <a:t>Controlador: </a:t>
            </a:r>
            <a:r>
              <a:rPr lang="es-ES" sz="2000" dirty="0">
                <a:solidFill>
                  <a:prstClr val="white"/>
                </a:solidFill>
              </a:rPr>
              <a:t>define la forma en la que debe reaccionar la interfaz del usuario, frente a la entrada de datos (del usuario</a:t>
            </a:r>
            <a:r>
              <a:rPr lang="es-ES" sz="2000" dirty="0" smtClean="0">
                <a:solidFill>
                  <a:prstClr val="white"/>
                </a:solidFill>
              </a:rPr>
              <a:t>).</a:t>
            </a:r>
          </a:p>
          <a:p>
            <a:pPr marL="1196975" lvl="2" indent="-282575">
              <a:spcBef>
                <a:spcPts val="400"/>
              </a:spcBef>
              <a:buClr>
                <a:srgbClr val="B0CCB0"/>
              </a:buClr>
              <a:buSzPct val="90000"/>
              <a:buFontTx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1600" dirty="0">
                <a:solidFill>
                  <a:prstClr val="white"/>
                </a:solidFill>
              </a:rPr>
              <a:t>Desacopla el modelo de las vistas.</a:t>
            </a:r>
          </a:p>
          <a:p>
            <a:pPr marL="1196975" lvl="2" indent="-282575">
              <a:spcBef>
                <a:spcPts val="400"/>
              </a:spcBef>
              <a:buClr>
                <a:srgbClr val="B0CCB0"/>
              </a:buClr>
              <a:buSzPct val="90000"/>
              <a:buFontTx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1600" dirty="0">
                <a:solidFill>
                  <a:prstClr val="white"/>
                </a:solidFill>
              </a:rPr>
              <a:t>Hace a los sistemas más </a:t>
            </a:r>
            <a:r>
              <a:rPr lang="es-ES" sz="1600" dirty="0" err="1">
                <a:solidFill>
                  <a:prstClr val="white"/>
                </a:solidFill>
              </a:rPr>
              <a:t>mantenibles</a:t>
            </a:r>
            <a:r>
              <a:rPr lang="es-ES" sz="1600" dirty="0">
                <a:solidFill>
                  <a:prstClr val="white"/>
                </a:solidFill>
              </a:rPr>
              <a:t>, flexibles y adaptables.</a:t>
            </a:r>
          </a:p>
          <a:p>
            <a:pPr marL="739775" lvl="1" indent="-282575">
              <a:spcBef>
                <a:spcPts val="400"/>
              </a:spcBef>
              <a:buClr>
                <a:srgbClr val="B0CCB0"/>
              </a:buClr>
              <a:buSzPct val="90000"/>
              <a:buFontTx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>
              <a:solidFill>
                <a:prstClr val="white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3" name="Rectangle 5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8929718" cy="1143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/>
              <a:t>Ejemplo</a:t>
            </a:r>
            <a:r>
              <a:rPr lang="en-GB" dirty="0"/>
              <a:t>: </a:t>
            </a:r>
            <a:r>
              <a:rPr lang="en-GB" dirty="0" err="1"/>
              <a:t>Sistema</a:t>
            </a:r>
            <a:r>
              <a:rPr lang="en-GB" dirty="0"/>
              <a:t> de </a:t>
            </a:r>
            <a:r>
              <a:rPr lang="en-GB" dirty="0" err="1"/>
              <a:t>Información</a:t>
            </a:r>
            <a:endParaRPr lang="en-GB" dirty="0"/>
          </a:p>
        </p:txBody>
      </p:sp>
      <p:sp>
        <p:nvSpPr>
          <p:cNvPr id="1658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85720" y="1928802"/>
            <a:ext cx="3124200" cy="4116388"/>
          </a:xfrm>
          <a:ln/>
        </p:spPr>
        <p:txBody>
          <a:bodyPr/>
          <a:lstStyle/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sz="2000" dirty="0" smtClean="0"/>
              <a:t>Sistema de elecciones políticas.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sz="2000" dirty="0" smtClean="0"/>
              <a:t>Los usuarios votan a través de una interfaz gráfica.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sz="2000" dirty="0" smtClean="0"/>
              <a:t>La información se muestra con distintos formatos.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sz="2000" dirty="0" smtClean="0"/>
              <a:t>Los cambios por votación deben reflejarse en forma inmediata.</a:t>
            </a:r>
            <a:endParaRPr lang="es-BO" sz="2000" dirty="0"/>
          </a:p>
        </p:txBody>
      </p:sp>
      <p:sp>
        <p:nvSpPr>
          <p:cNvPr id="165895" name="Rectangle 7"/>
          <p:cNvSpPr>
            <a:spLocks noGrp="1" noChangeArrowheads="1"/>
          </p:cNvSpPr>
          <p:nvPr>
            <p:ph type="body" idx="2"/>
          </p:nvPr>
        </p:nvSpPr>
        <p:spPr>
          <a:xfrm>
            <a:off x="3657600" y="4800600"/>
            <a:ext cx="5105400" cy="1600200"/>
          </a:xfrm>
          <a:ln/>
        </p:spPr>
        <p:txBody>
          <a:bodyPr>
            <a:normAutofit lnSpcReduction="10000"/>
          </a:bodyPr>
          <a:lstStyle/>
          <a:p>
            <a:pPr marL="339725" indent="-339725">
              <a:spcBef>
                <a:spcPts val="1100"/>
              </a:spcBef>
              <a:buSzPct val="105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Debe poderse integrar otras formas de presentación de los resultados tales como la distribución de candidatos en el parlamento.</a:t>
            </a:r>
          </a:p>
          <a:p>
            <a:pPr marL="339725" indent="-339725">
              <a:spcBef>
                <a:spcPts val="1100"/>
              </a:spcBef>
              <a:buSzPct val="105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1800"/>
              <a:t>Las presentaciones deben ser portables.</a:t>
            </a:r>
          </a:p>
        </p:txBody>
      </p:sp>
      <p:grpSp>
        <p:nvGrpSpPr>
          <p:cNvPr id="2" name="Group 8"/>
          <p:cNvGrpSpPr>
            <a:grpSpLocks/>
          </p:cNvGrpSpPr>
          <p:nvPr/>
        </p:nvGrpSpPr>
        <p:grpSpPr bwMode="auto">
          <a:xfrm>
            <a:off x="5562600" y="1447800"/>
            <a:ext cx="1477963" cy="1322388"/>
            <a:chOff x="3504" y="912"/>
            <a:chExt cx="931" cy="833"/>
          </a:xfrm>
        </p:grpSpPr>
        <p:sp>
          <p:nvSpPr>
            <p:cNvPr id="165897" name="AutoShape 9"/>
            <p:cNvSpPr>
              <a:spLocks noChangeArrowheads="1"/>
            </p:cNvSpPr>
            <p:nvPr/>
          </p:nvSpPr>
          <p:spPr bwMode="auto">
            <a:xfrm>
              <a:off x="3504" y="912"/>
              <a:ext cx="898" cy="833"/>
            </a:xfrm>
            <a:prstGeom prst="roundRect">
              <a:avLst>
                <a:gd name="adj" fmla="val 116"/>
              </a:avLst>
            </a:prstGeom>
            <a:noFill/>
            <a:ln w="9360">
              <a:solidFill>
                <a:srgbClr val="0033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65898" name="Text Box 10"/>
            <p:cNvSpPr txBox="1">
              <a:spLocks noChangeArrowheads="1"/>
            </p:cNvSpPr>
            <p:nvPr/>
          </p:nvSpPr>
          <p:spPr bwMode="auto">
            <a:xfrm>
              <a:off x="3504" y="912"/>
              <a:ext cx="931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>
              <a:spAutoFit/>
            </a:bodyPr>
            <a:lstStyle/>
            <a:p>
              <a:pPr>
                <a:lnSpc>
                  <a:spcPct val="80000"/>
                </a:lnSpc>
                <a:buClr>
                  <a:srgbClr val="000066"/>
                </a:buClr>
                <a:buSzPct val="8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/>
                <a:t>Negro:  43%</a:t>
              </a:r>
            </a:p>
            <a:p>
              <a:pPr>
                <a:lnSpc>
                  <a:spcPct val="80000"/>
                </a:lnSpc>
                <a:buClr>
                  <a:srgbClr val="000066"/>
                </a:buClr>
                <a:buSzPct val="8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/>
                <a:t>Rojo:    39%</a:t>
              </a:r>
            </a:p>
            <a:p>
              <a:pPr>
                <a:lnSpc>
                  <a:spcPct val="80000"/>
                </a:lnSpc>
                <a:buClr>
                  <a:srgbClr val="000066"/>
                </a:buClr>
                <a:buSzPct val="8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/>
                <a:t>Azul:      6%</a:t>
              </a:r>
            </a:p>
            <a:p>
              <a:pPr>
                <a:lnSpc>
                  <a:spcPct val="80000"/>
                </a:lnSpc>
                <a:buClr>
                  <a:srgbClr val="000066"/>
                </a:buClr>
                <a:buSzPct val="8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/>
                <a:t>Verde:  10%</a:t>
              </a:r>
            </a:p>
            <a:p>
              <a:pPr>
                <a:lnSpc>
                  <a:spcPct val="80000"/>
                </a:lnSpc>
                <a:buClr>
                  <a:srgbClr val="000066"/>
                </a:buClr>
                <a:buSzPct val="8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/>
                <a:t>Otro:      2%</a:t>
              </a:r>
            </a:p>
          </p:txBody>
        </p:sp>
      </p:grpSp>
      <p:cxnSp>
        <p:nvCxnSpPr>
          <p:cNvPr id="165899" name="AutoShape 11"/>
          <p:cNvCxnSpPr>
            <a:cxnSpLocks noChangeShapeType="1"/>
          </p:cNvCxnSpPr>
          <p:nvPr/>
        </p:nvCxnSpPr>
        <p:spPr bwMode="auto">
          <a:xfrm flipH="1">
            <a:off x="4719638" y="2816225"/>
            <a:ext cx="1555750" cy="460375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</p:cxnSp>
      <p:cxnSp>
        <p:nvCxnSpPr>
          <p:cNvPr id="165900" name="AutoShape 12"/>
          <p:cNvCxnSpPr>
            <a:cxnSpLocks noChangeShapeType="1"/>
          </p:cNvCxnSpPr>
          <p:nvPr/>
        </p:nvCxnSpPr>
        <p:spPr bwMode="auto">
          <a:xfrm>
            <a:off x="6276975" y="2816225"/>
            <a:ext cx="277813" cy="536575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</p:cxnSp>
      <p:cxnSp>
        <p:nvCxnSpPr>
          <p:cNvPr id="165901" name="AutoShape 13"/>
          <p:cNvCxnSpPr>
            <a:cxnSpLocks noChangeShapeType="1"/>
          </p:cNvCxnSpPr>
          <p:nvPr/>
        </p:nvCxnSpPr>
        <p:spPr bwMode="auto">
          <a:xfrm>
            <a:off x="6276975" y="2816225"/>
            <a:ext cx="1862138" cy="612775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</p:cxnSp>
      <p:graphicFrame>
        <p:nvGraphicFramePr>
          <p:cNvPr id="165902" name="Object 14"/>
          <p:cNvGraphicFramePr>
            <a:graphicFrameLocks noChangeAspect="1"/>
          </p:cNvGraphicFramePr>
          <p:nvPr/>
        </p:nvGraphicFramePr>
        <p:xfrm>
          <a:off x="3924300" y="3284538"/>
          <a:ext cx="1666875" cy="1419225"/>
        </p:xfrm>
        <a:graphic>
          <a:graphicData uri="http://schemas.openxmlformats.org/presentationml/2006/ole">
            <p:oleObj spid="_x0000_s74754" name="Hoja de cálculo" r:id="rId4" imgW="1663560" imgH="1419120" progId="Excel.Sheet.8">
              <p:embed/>
            </p:oleObj>
          </a:graphicData>
        </a:graphic>
      </p:graphicFrame>
      <p:graphicFrame>
        <p:nvGraphicFramePr>
          <p:cNvPr id="165903" name="Object 15"/>
          <p:cNvGraphicFramePr>
            <a:graphicFrameLocks noChangeAspect="1"/>
          </p:cNvGraphicFramePr>
          <p:nvPr/>
        </p:nvGraphicFramePr>
        <p:xfrm>
          <a:off x="5795963" y="3309938"/>
          <a:ext cx="1524000" cy="1219200"/>
        </p:xfrm>
        <a:graphic>
          <a:graphicData uri="http://schemas.openxmlformats.org/presentationml/2006/ole">
            <p:oleObj spid="_x0000_s74755" name="Hoja de cálculo" r:id="rId5" imgW="1521000" imgH="1219320" progId="Excel.Sheet.8">
              <p:embed/>
            </p:oleObj>
          </a:graphicData>
        </a:graphic>
      </p:graphicFrame>
      <p:graphicFrame>
        <p:nvGraphicFramePr>
          <p:cNvPr id="165904" name="Object 16"/>
          <p:cNvGraphicFramePr>
            <a:graphicFrameLocks noChangeAspect="1"/>
          </p:cNvGraphicFramePr>
          <p:nvPr/>
        </p:nvGraphicFramePr>
        <p:xfrm>
          <a:off x="7543800" y="3467100"/>
          <a:ext cx="1185863" cy="1019175"/>
        </p:xfrm>
        <a:graphic>
          <a:graphicData uri="http://schemas.openxmlformats.org/presentationml/2006/ole">
            <p:oleObj spid="_x0000_s74756" name="Hoja de cálculo" r:id="rId6" imgW="846000" imgH="819000" progId="Excel.Sheet.8">
              <p:embed/>
            </p:oleObj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CuadroTexto"/>
          <p:cNvSpPr txBox="1"/>
          <p:nvPr/>
        </p:nvSpPr>
        <p:spPr>
          <a:xfrm>
            <a:off x="4572000" y="1285860"/>
            <a:ext cx="4357689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defRPr/>
            </a:pPr>
            <a:r>
              <a:rPr lang="es-BO" sz="2400" dirty="0">
                <a:latin typeface="Arial" pitchFamily="34" charset="0"/>
                <a:cs typeface="Arial" pitchFamily="34" charset="0"/>
              </a:rPr>
              <a:t>Si bien la orientación a objetos mejora la productividad, adaptabilidad y reutilización del software, los sistemas orientados a objetos con muchas líneas de código son difíciles de mantener y extender con nueva funcionalidad. </a:t>
            </a:r>
          </a:p>
        </p:txBody>
      </p:sp>
      <p:pic>
        <p:nvPicPr>
          <p:cNvPr id="57346" name="Picture 2" descr="http://elvex.ugr.es/decsai/builder/intro/oop/pilares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4657725" cy="4657725"/>
          </a:xfrm>
          <a:prstGeom prst="rect">
            <a:avLst/>
          </a:prstGeom>
          <a:noFill/>
        </p:spPr>
      </p:pic>
      <p:sp>
        <p:nvSpPr>
          <p:cNvPr id="7" name="6 Rectángulo"/>
          <p:cNvSpPr/>
          <p:nvPr/>
        </p:nvSpPr>
        <p:spPr>
          <a:xfrm>
            <a:off x="1214414" y="5857892"/>
            <a:ext cx="721520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sz="2000" dirty="0" smtClean="0">
                <a:latin typeface="Arial" pitchFamily="34" charset="0"/>
                <a:cs typeface="Arial" pitchFamily="34" charset="0"/>
              </a:rPr>
              <a:t>Esto no quiere decir que estos conceptos no </a:t>
            </a:r>
            <a:r>
              <a:rPr lang="es-BO" sz="2000" dirty="0">
                <a:latin typeface="Arial" pitchFamily="34" charset="0"/>
                <a:cs typeface="Arial" pitchFamily="34" charset="0"/>
              </a:rPr>
              <a:t>sean adecuados, sino que por sí solos no son suficientes.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3"/>
          <p:cNvSpPr txBox="1">
            <a:spLocks noChangeArrowheads="1"/>
          </p:cNvSpPr>
          <p:nvPr/>
        </p:nvSpPr>
        <p:spPr bwMode="auto">
          <a:xfrm>
            <a:off x="0" y="0"/>
            <a:ext cx="5624338" cy="474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600" b="1" dirty="0">
                <a:latin typeface="Arial" charset="0"/>
              </a:rPr>
              <a:t>Patrón: </a:t>
            </a:r>
            <a:r>
              <a:rPr lang="en-GB" sz="2600" dirty="0" err="1" smtClean="0">
                <a:latin typeface="Arial" charset="0"/>
              </a:rPr>
              <a:t>Modelo</a:t>
            </a:r>
            <a:r>
              <a:rPr lang="en-GB" sz="2600" dirty="0" smtClean="0">
                <a:latin typeface="Arial" charset="0"/>
              </a:rPr>
              <a:t>-Vista-Control (MVC)</a:t>
            </a:r>
            <a:endParaRPr lang="en-GB" sz="2600" dirty="0">
              <a:latin typeface="Arial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785786" y="571480"/>
            <a:ext cx="1287559" cy="69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Arial" charset="0"/>
              </a:rPr>
              <a:t>Contexto</a:t>
            </a:r>
          </a:p>
        </p:txBody>
      </p:sp>
      <p:sp>
        <p:nvSpPr>
          <p:cNvPr id="6" name="Text Box 5"/>
          <p:cNvSpPr txBox="1">
            <a:spLocks noChangeArrowheads="1"/>
          </p:cNvSpPr>
          <p:nvPr/>
        </p:nvSpPr>
        <p:spPr bwMode="auto">
          <a:xfrm>
            <a:off x="1643042" y="928670"/>
            <a:ext cx="7215207" cy="8839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Aplicaciones interactivas con interfaces humano-computador cambiantes y flexibles</a:t>
            </a:r>
          </a:p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latin typeface="Arial" charset="0"/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857224" y="1643050"/>
            <a:ext cx="1346084" cy="69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Arial" charset="0"/>
              </a:rPr>
              <a:t>Problema</a:t>
            </a: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643042" y="1928802"/>
            <a:ext cx="7215238" cy="19365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Las interfaces de usuario son muy frecuentemente cambiadas.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Cambios en la funcionalidad deben reflejarse en las interfaces.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Puede haber interfaces a medida para ciertos usuarios.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Diferentes paradigmas de interfaz: 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		digitar información,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		seleccionar íconos.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Wingdings" pitchFamily="2" charset="2"/>
              <a:buChar char="§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Construir un sistema monolítico es caro y difícil.</a:t>
            </a:r>
          </a:p>
        </p:txBody>
      </p:sp>
      <p:sp>
        <p:nvSpPr>
          <p:cNvPr id="9" name="Text Box 8"/>
          <p:cNvSpPr txBox="1">
            <a:spLocks noChangeArrowheads="1"/>
          </p:cNvSpPr>
          <p:nvPr/>
        </p:nvSpPr>
        <p:spPr bwMode="auto">
          <a:xfrm>
            <a:off x="785786" y="4000504"/>
            <a:ext cx="2028417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Solución	</a:t>
            </a:r>
            <a:endParaRPr lang="en-GB" b="1" dirty="0">
              <a:latin typeface="Arial" charset="0"/>
            </a:endParaRPr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1571604" y="4357694"/>
            <a:ext cx="7286676" cy="27260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MVC divide la aplicación en procesamiento, input y output.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El modelo representa la funcionalidad y los datos esenciales, y es independiente de la representación en las interfaces.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La </a:t>
            </a:r>
            <a:r>
              <a:rPr lang="es-ES" dirty="0" err="1" smtClean="0">
                <a:latin typeface="Arial" charset="0"/>
              </a:rPr>
              <a:t>view</a:t>
            </a:r>
            <a:r>
              <a:rPr lang="es-ES" dirty="0" smtClean="0">
                <a:latin typeface="Arial" charset="0"/>
              </a:rPr>
              <a:t> obtiene datos del modelo y los despliega para el usuario.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Cada </a:t>
            </a:r>
            <a:r>
              <a:rPr lang="es-ES" dirty="0" err="1" smtClean="0">
                <a:latin typeface="Arial" charset="0"/>
              </a:rPr>
              <a:t>view</a:t>
            </a:r>
            <a:r>
              <a:rPr lang="es-ES" dirty="0" smtClean="0">
                <a:latin typeface="Arial" charset="0"/>
              </a:rPr>
              <a:t> tiene asociada un controlador. El controlador recibe eventos como input (movimientos del mouse, activación de botones) y los traduce a solicitudes de servicios del modelo o la </a:t>
            </a:r>
            <a:r>
              <a:rPr lang="es-ES" dirty="0" err="1" smtClean="0">
                <a:latin typeface="Arial" charset="0"/>
              </a:rPr>
              <a:t>view</a:t>
            </a:r>
            <a:r>
              <a:rPr lang="es-ES" dirty="0" smtClean="0">
                <a:latin typeface="Arial" charset="0"/>
              </a:rPr>
              <a:t>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El usuario interactúa con el modelo solamente a través de controladores.</a:t>
            </a:r>
          </a:p>
          <a:p>
            <a:pPr>
              <a:lnSpc>
                <a:spcPct val="95000"/>
              </a:lnSpc>
              <a:buClr>
                <a:srgbClr val="FFFF00"/>
              </a:buClr>
              <a:buSzPct val="100000"/>
              <a:buFont typeface="Arial" pitchFamily="34" charset="0"/>
              <a:buChar char="•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latin typeface="Arial" charset="0"/>
            </a:endParaRPr>
          </a:p>
        </p:txBody>
      </p:sp>
      <p:sp>
        <p:nvSpPr>
          <p:cNvPr id="11" name="Line 13"/>
          <p:cNvSpPr>
            <a:spLocks noChangeShapeType="1"/>
          </p:cNvSpPr>
          <p:nvPr/>
        </p:nvSpPr>
        <p:spPr bwMode="auto">
          <a:xfrm>
            <a:off x="428596" y="92867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2" name="Line 15"/>
          <p:cNvSpPr>
            <a:spLocks noChangeShapeType="1"/>
          </p:cNvSpPr>
          <p:nvPr/>
        </p:nvSpPr>
        <p:spPr bwMode="auto">
          <a:xfrm>
            <a:off x="428596" y="414338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4" name="Line 17"/>
          <p:cNvSpPr>
            <a:spLocks noChangeShapeType="1"/>
          </p:cNvSpPr>
          <p:nvPr/>
        </p:nvSpPr>
        <p:spPr bwMode="auto">
          <a:xfrm>
            <a:off x="1214414" y="1357298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5" name="Line 18"/>
          <p:cNvSpPr>
            <a:spLocks noChangeShapeType="1"/>
          </p:cNvSpPr>
          <p:nvPr/>
        </p:nvSpPr>
        <p:spPr bwMode="auto">
          <a:xfrm>
            <a:off x="1285852" y="2000240"/>
            <a:ext cx="1361" cy="722594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" name="Line 19"/>
          <p:cNvSpPr>
            <a:spLocks noChangeShapeType="1"/>
          </p:cNvSpPr>
          <p:nvPr/>
        </p:nvSpPr>
        <p:spPr bwMode="auto">
          <a:xfrm>
            <a:off x="1285852" y="272283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" name="Line 20"/>
          <p:cNvSpPr>
            <a:spLocks noChangeShapeType="1"/>
          </p:cNvSpPr>
          <p:nvPr/>
        </p:nvSpPr>
        <p:spPr bwMode="auto">
          <a:xfrm>
            <a:off x="1214414" y="4357694"/>
            <a:ext cx="1361" cy="722594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8" name="Line 21"/>
          <p:cNvSpPr>
            <a:spLocks noChangeShapeType="1"/>
          </p:cNvSpPr>
          <p:nvPr/>
        </p:nvSpPr>
        <p:spPr bwMode="auto">
          <a:xfrm>
            <a:off x="1214414" y="5080288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9" name="Line 13"/>
          <p:cNvSpPr>
            <a:spLocks noChangeShapeType="1"/>
          </p:cNvSpPr>
          <p:nvPr/>
        </p:nvSpPr>
        <p:spPr bwMode="auto">
          <a:xfrm>
            <a:off x="428596" y="185736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cxnSp>
        <p:nvCxnSpPr>
          <p:cNvPr id="20" name="19 Conector recto"/>
          <p:cNvCxnSpPr/>
          <p:nvPr/>
        </p:nvCxnSpPr>
        <p:spPr>
          <a:xfrm rot="5400000">
            <a:off x="-2571757" y="3500450"/>
            <a:ext cx="600076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22 Conector recto"/>
          <p:cNvCxnSpPr/>
          <p:nvPr/>
        </p:nvCxnSpPr>
        <p:spPr>
          <a:xfrm rot="5400000">
            <a:off x="1000100" y="1142984"/>
            <a:ext cx="428628" cy="1588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7773988" cy="4116388"/>
          </a:xfrm>
          <a:ln/>
        </p:spPr>
        <p:txBody>
          <a:bodyPr/>
          <a:lstStyle/>
          <a:p>
            <a:pPr marL="339725" indent="-339725">
              <a:buFont typeface="Times New Roman" pitchFamily="18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b="1" i="1" dirty="0" smtClean="0"/>
              <a:t>Fuerzas: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dirty="0" smtClean="0"/>
              <a:t>la misma información se presenta de distintas formas,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dirty="0" smtClean="0"/>
              <a:t>cambios en los datos deben reflejarse en la interfaz inmediatamente,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dirty="0" smtClean="0"/>
              <a:t>las interfaces deben modificarse fácilmente, durante la ejecución,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dirty="0" smtClean="0"/>
              <a:t>distintas interfaces portables no deben afectar la operación esencial.</a:t>
            </a:r>
            <a:endParaRPr lang="es-BO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8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214414" y="1000108"/>
            <a:ext cx="7715304" cy="2643206"/>
          </a:xfrm>
          <a:ln/>
        </p:spPr>
        <p:txBody>
          <a:bodyPr/>
          <a:lstStyle/>
          <a:p>
            <a:pPr marL="739775" lvl="1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encapsula la información esencial y exporta procedimientos que realizan procesamiento específico de la aplicación;</a:t>
            </a:r>
          </a:p>
          <a:p>
            <a:pPr marL="739775" lvl="1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provee funciones para que las </a:t>
            </a:r>
            <a:r>
              <a:rPr lang="es-ES" sz="2000" dirty="0" err="1" smtClean="0"/>
              <a:t>views</a:t>
            </a:r>
            <a:r>
              <a:rPr lang="es-ES" sz="2000" dirty="0" smtClean="0"/>
              <a:t> accedan a la información;</a:t>
            </a:r>
          </a:p>
          <a:p>
            <a:pPr marL="739775" lvl="1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el mecanismo de cambio-propagación mantiene informados a las </a:t>
            </a:r>
            <a:r>
              <a:rPr lang="es-ES" sz="2000" dirty="0" err="1" smtClean="0"/>
              <a:t>views</a:t>
            </a:r>
            <a:r>
              <a:rPr lang="es-ES" sz="2000" dirty="0" smtClean="0"/>
              <a:t> y a los controladores dependientes.</a:t>
            </a:r>
          </a:p>
          <a:p>
            <a:pPr marL="739775" lvl="1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sp>
        <p:nvSpPr>
          <p:cNvPr id="174084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1785918" y="3929066"/>
            <a:ext cx="7072362" cy="1071570"/>
          </a:xfrm>
          <a:ln/>
        </p:spPr>
        <p:txBody>
          <a:bodyPr/>
          <a:lstStyle/>
          <a:p>
            <a:pPr marL="0" lvl="1" indent="0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despliega los datos para el usuario;</a:t>
            </a:r>
          </a:p>
          <a:p>
            <a:pPr marL="0" lvl="1" indent="0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tienen procedimientos de actualización para recibir nuevos datos.</a:t>
            </a:r>
          </a:p>
          <a:p>
            <a:pPr marL="0" lvl="1" indent="0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500034" y="21429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57224" y="0"/>
            <a:ext cx="2964571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Estructura de la Solucion</a:t>
            </a:r>
            <a:endParaRPr lang="en-GB" b="1" dirty="0">
              <a:latin typeface="Arial" charset="0"/>
            </a:endParaRPr>
          </a:p>
        </p:txBody>
      </p:sp>
      <p:sp>
        <p:nvSpPr>
          <p:cNvPr id="8" name="Line 16"/>
          <p:cNvSpPr>
            <a:spLocks noChangeShapeType="1"/>
          </p:cNvSpPr>
          <p:nvPr/>
        </p:nvSpPr>
        <p:spPr bwMode="auto">
          <a:xfrm>
            <a:off x="1000100" y="285729"/>
            <a:ext cx="45719" cy="5072098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9" name="Line 17"/>
          <p:cNvSpPr>
            <a:spLocks noChangeShapeType="1"/>
          </p:cNvSpPr>
          <p:nvPr/>
        </p:nvSpPr>
        <p:spPr bwMode="auto">
          <a:xfrm>
            <a:off x="1000100" y="71435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auto">
          <a:xfrm>
            <a:off x="1071538" y="378619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357290" y="571480"/>
            <a:ext cx="989671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Modelo</a:t>
            </a:r>
            <a:endParaRPr lang="en-GB" b="1" dirty="0">
              <a:latin typeface="Arial" charset="0"/>
            </a:endParaRPr>
          </a:p>
        </p:txBody>
      </p:sp>
      <p:sp>
        <p:nvSpPr>
          <p:cNvPr id="13" name="Text Box 4"/>
          <p:cNvSpPr txBox="1">
            <a:spLocks noChangeArrowheads="1"/>
          </p:cNvSpPr>
          <p:nvPr/>
        </p:nvSpPr>
        <p:spPr bwMode="auto">
          <a:xfrm>
            <a:off x="1428728" y="3571876"/>
            <a:ext cx="703375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View</a:t>
            </a:r>
            <a:endParaRPr lang="en-GB" b="1" dirty="0">
              <a:latin typeface="Arial" charset="0"/>
            </a:endParaRPr>
          </a:p>
        </p:txBody>
      </p:sp>
      <p:sp>
        <p:nvSpPr>
          <p:cNvPr id="14" name="13 Rectángulo"/>
          <p:cNvSpPr/>
          <p:nvPr/>
        </p:nvSpPr>
        <p:spPr>
          <a:xfrm>
            <a:off x="1857356" y="5529431"/>
            <a:ext cx="7072362" cy="14568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lvl="1">
              <a:lnSpc>
                <a:spcPct val="90000"/>
              </a:lnSpc>
              <a:spcBef>
                <a:spcPts val="975"/>
              </a:spcBef>
              <a:buSzPct val="109000"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existe un controlador para cada </a:t>
            </a:r>
            <a:r>
              <a:rPr lang="es-ES" sz="2000" dirty="0" err="1" smtClean="0"/>
              <a:t>view</a:t>
            </a:r>
            <a:r>
              <a:rPr lang="es-ES" sz="2000" dirty="0" smtClean="0"/>
              <a:t>;</a:t>
            </a:r>
          </a:p>
          <a:p>
            <a:pPr marL="0" lvl="1">
              <a:lnSpc>
                <a:spcPct val="90000"/>
              </a:lnSpc>
              <a:spcBef>
                <a:spcPts val="975"/>
              </a:spcBef>
              <a:buSzPct val="109000"/>
              <a:buFont typeface="Arial" pitchFamily="34" charset="0"/>
              <a:buChar char="•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recibe los inputs de una </a:t>
            </a:r>
            <a:r>
              <a:rPr lang="es-ES" sz="2000" dirty="0" err="1" smtClean="0"/>
              <a:t>view</a:t>
            </a:r>
            <a:r>
              <a:rPr lang="es-ES" sz="2000" dirty="0" smtClean="0"/>
              <a:t> como eventos y los interpreta, </a:t>
            </a:r>
            <a:r>
              <a:rPr lang="es-ES" sz="2000" dirty="0" err="1" smtClean="0"/>
              <a:t>redireccionando</a:t>
            </a:r>
            <a:r>
              <a:rPr lang="es-ES" sz="2000" dirty="0" smtClean="0"/>
              <a:t> la respuesta hacia otras </a:t>
            </a:r>
            <a:r>
              <a:rPr lang="es-ES" sz="2000" dirty="0" err="1" smtClean="0"/>
              <a:t>views</a:t>
            </a:r>
            <a:r>
              <a:rPr lang="es-ES" sz="2000" dirty="0" smtClean="0"/>
              <a:t>.</a:t>
            </a:r>
          </a:p>
          <a:p>
            <a:pPr marL="739775" lvl="1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sp>
        <p:nvSpPr>
          <p:cNvPr id="15" name="Line 17"/>
          <p:cNvSpPr>
            <a:spLocks noChangeShapeType="1"/>
          </p:cNvSpPr>
          <p:nvPr/>
        </p:nvSpPr>
        <p:spPr bwMode="auto">
          <a:xfrm>
            <a:off x="1071538" y="5357826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6" name="Text Box 4"/>
          <p:cNvSpPr txBox="1">
            <a:spLocks noChangeArrowheads="1"/>
          </p:cNvSpPr>
          <p:nvPr/>
        </p:nvSpPr>
        <p:spPr bwMode="auto">
          <a:xfrm>
            <a:off x="1500166" y="5143512"/>
            <a:ext cx="1502632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Controlador</a:t>
            </a:r>
            <a:endParaRPr lang="en-GB" b="1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130" name="Rectangle 2"/>
          <p:cNvSpPr>
            <a:spLocks noGrp="1" noChangeArrowheads="1"/>
          </p:cNvSpPr>
          <p:nvPr>
            <p:ph type="title"/>
          </p:nvPr>
        </p:nvSpPr>
        <p:spPr>
          <a:xfrm>
            <a:off x="762000" y="381000"/>
            <a:ext cx="7772400" cy="1143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/>
              <a:t>MVC: Estructura del </a:t>
            </a:r>
            <a:r>
              <a:rPr lang="en-GB" dirty="0" err="1"/>
              <a:t>Ejemplo</a:t>
            </a:r>
            <a:endParaRPr lang="en-GB" dirty="0"/>
          </a:p>
        </p:txBody>
      </p:sp>
      <p:sp>
        <p:nvSpPr>
          <p:cNvPr id="176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3581400" cy="4116388"/>
          </a:xfrm>
          <a:ln/>
        </p:spPr>
        <p:txBody>
          <a:bodyPr/>
          <a:lstStyle/>
          <a:p>
            <a:pPr marL="339725" indent="-339725"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sz="2000" dirty="0" smtClean="0"/>
              <a:t>El modelo guarda los votos acumulados para cada partido político y permite que las </a:t>
            </a:r>
            <a:r>
              <a:rPr lang="es-BO" sz="2000" dirty="0" err="1" smtClean="0"/>
              <a:t>views</a:t>
            </a:r>
            <a:r>
              <a:rPr lang="es-BO" sz="2000" dirty="0" smtClean="0"/>
              <a:t> accedan a los números de votos.</a:t>
            </a:r>
          </a:p>
          <a:p>
            <a:pPr marL="339725" indent="-339725"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BO" sz="2000" dirty="0" smtClean="0"/>
              <a:t>Hay varias </a:t>
            </a:r>
            <a:r>
              <a:rPr lang="es-BO" sz="2000" dirty="0" err="1" smtClean="0"/>
              <a:t>views</a:t>
            </a:r>
            <a:r>
              <a:rPr lang="es-BO" sz="2000" dirty="0" smtClean="0"/>
              <a:t>: gráfico de barras, de torta o tabla.</a:t>
            </a:r>
            <a:endParaRPr lang="es-BO" sz="20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7010400" y="1447800"/>
            <a:ext cx="1217613" cy="606425"/>
            <a:chOff x="4416" y="912"/>
            <a:chExt cx="767" cy="382"/>
          </a:xfrm>
        </p:grpSpPr>
        <p:sp>
          <p:nvSpPr>
            <p:cNvPr id="176133" name="Oval 5"/>
            <p:cNvSpPr>
              <a:spLocks noChangeArrowheads="1"/>
            </p:cNvSpPr>
            <p:nvPr/>
          </p:nvSpPr>
          <p:spPr bwMode="auto">
            <a:xfrm>
              <a:off x="4416" y="912"/>
              <a:ext cx="768" cy="383"/>
            </a:xfrm>
            <a:prstGeom prst="ellipse">
              <a:avLst/>
            </a:prstGeom>
            <a:solidFill>
              <a:srgbClr val="FFCC00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6134" name="Text Box 6"/>
            <p:cNvSpPr txBox="1">
              <a:spLocks noChangeArrowheads="1"/>
            </p:cNvSpPr>
            <p:nvPr/>
          </p:nvSpPr>
          <p:spPr bwMode="auto">
            <a:xfrm>
              <a:off x="4530" y="965"/>
              <a:ext cx="541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/>
                <a:t>Torta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6781800" y="2362200"/>
            <a:ext cx="1674813" cy="682625"/>
            <a:chOff x="4272" y="1488"/>
            <a:chExt cx="1055" cy="430"/>
          </a:xfrm>
        </p:grpSpPr>
        <p:sp>
          <p:nvSpPr>
            <p:cNvPr id="176136" name="Freeform 8"/>
            <p:cNvSpPr>
              <a:spLocks noChangeArrowheads="1"/>
            </p:cNvSpPr>
            <p:nvPr/>
          </p:nvSpPr>
          <p:spPr bwMode="auto">
            <a:xfrm>
              <a:off x="4272" y="1488"/>
              <a:ext cx="1056" cy="431"/>
            </a:xfrm>
            <a:custGeom>
              <a:avLst/>
              <a:gdLst/>
              <a:ahLst/>
              <a:cxnLst>
                <a:cxn ang="0">
                  <a:pos x="0" y="950"/>
                </a:cxn>
                <a:cxn ang="0">
                  <a:pos x="2329" y="0"/>
                </a:cxn>
                <a:cxn ang="0">
                  <a:pos x="4657" y="950"/>
                </a:cxn>
                <a:cxn ang="0">
                  <a:pos x="2329" y="1900"/>
                </a:cxn>
                <a:cxn ang="0">
                  <a:pos x="0" y="950"/>
                </a:cxn>
              </a:cxnLst>
              <a:rect l="0" t="0" r="r" b="b"/>
              <a:pathLst>
                <a:path w="4658" h="1901">
                  <a:moveTo>
                    <a:pt x="0" y="950"/>
                  </a:moveTo>
                  <a:lnTo>
                    <a:pt x="2329" y="0"/>
                  </a:lnTo>
                  <a:lnTo>
                    <a:pt x="4657" y="950"/>
                  </a:lnTo>
                  <a:lnTo>
                    <a:pt x="2329" y="1900"/>
                  </a:lnTo>
                  <a:lnTo>
                    <a:pt x="0" y="950"/>
                  </a:lnTo>
                </a:path>
              </a:pathLst>
            </a:custGeom>
            <a:solidFill>
              <a:srgbClr val="99CC00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6137" name="Text Box 9"/>
            <p:cNvSpPr txBox="1">
              <a:spLocks noChangeArrowheads="1"/>
            </p:cNvSpPr>
            <p:nvPr/>
          </p:nvSpPr>
          <p:spPr bwMode="auto">
            <a:xfrm>
              <a:off x="4342" y="1596"/>
              <a:ext cx="916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66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/>
                <a:t>Controlador_Tr</a:t>
              </a:r>
            </a:p>
          </p:txBody>
        </p:sp>
      </p:grpSp>
      <p:cxnSp>
        <p:nvCxnSpPr>
          <p:cNvPr id="176138" name="AutoShape 10"/>
          <p:cNvCxnSpPr>
            <a:cxnSpLocks noChangeShapeType="1"/>
          </p:cNvCxnSpPr>
          <p:nvPr/>
        </p:nvCxnSpPr>
        <p:spPr bwMode="auto">
          <a:xfrm>
            <a:off x="7620000" y="2057400"/>
            <a:ext cx="1588" cy="304800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</p:cxnSp>
      <p:grpSp>
        <p:nvGrpSpPr>
          <p:cNvPr id="4" name="Group 11"/>
          <p:cNvGrpSpPr>
            <a:grpSpLocks/>
          </p:cNvGrpSpPr>
          <p:nvPr/>
        </p:nvGrpSpPr>
        <p:grpSpPr bwMode="auto">
          <a:xfrm>
            <a:off x="4800600" y="4724400"/>
            <a:ext cx="1217613" cy="606425"/>
            <a:chOff x="3024" y="2976"/>
            <a:chExt cx="767" cy="382"/>
          </a:xfrm>
        </p:grpSpPr>
        <p:sp>
          <p:nvSpPr>
            <p:cNvPr id="176140" name="Oval 12"/>
            <p:cNvSpPr>
              <a:spLocks noChangeArrowheads="1"/>
            </p:cNvSpPr>
            <p:nvPr/>
          </p:nvSpPr>
          <p:spPr bwMode="auto">
            <a:xfrm>
              <a:off x="3024" y="2976"/>
              <a:ext cx="768" cy="383"/>
            </a:xfrm>
            <a:prstGeom prst="ellipse">
              <a:avLst/>
            </a:prstGeom>
            <a:solidFill>
              <a:srgbClr val="FFCC00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6141" name="Text Box 13"/>
            <p:cNvSpPr txBox="1">
              <a:spLocks noChangeArrowheads="1"/>
            </p:cNvSpPr>
            <p:nvPr/>
          </p:nvSpPr>
          <p:spPr bwMode="auto">
            <a:xfrm>
              <a:off x="3099" y="3029"/>
              <a:ext cx="618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/>
                <a:t>Barras</a:t>
              </a:r>
            </a:p>
          </p:txBody>
        </p:sp>
      </p:grpSp>
      <p:grpSp>
        <p:nvGrpSpPr>
          <p:cNvPr id="5" name="Group 14"/>
          <p:cNvGrpSpPr>
            <a:grpSpLocks/>
          </p:cNvGrpSpPr>
          <p:nvPr/>
        </p:nvGrpSpPr>
        <p:grpSpPr bwMode="auto">
          <a:xfrm>
            <a:off x="4572000" y="3581400"/>
            <a:ext cx="1674813" cy="682625"/>
            <a:chOff x="2880" y="2256"/>
            <a:chExt cx="1055" cy="430"/>
          </a:xfrm>
        </p:grpSpPr>
        <p:sp>
          <p:nvSpPr>
            <p:cNvPr id="176143" name="Freeform 15"/>
            <p:cNvSpPr>
              <a:spLocks noChangeArrowheads="1"/>
            </p:cNvSpPr>
            <p:nvPr/>
          </p:nvSpPr>
          <p:spPr bwMode="auto">
            <a:xfrm>
              <a:off x="2880" y="2256"/>
              <a:ext cx="1056" cy="431"/>
            </a:xfrm>
            <a:custGeom>
              <a:avLst/>
              <a:gdLst/>
              <a:ahLst/>
              <a:cxnLst>
                <a:cxn ang="0">
                  <a:pos x="0" y="951"/>
                </a:cxn>
                <a:cxn ang="0">
                  <a:pos x="2329" y="0"/>
                </a:cxn>
                <a:cxn ang="0">
                  <a:pos x="4657" y="951"/>
                </a:cxn>
                <a:cxn ang="0">
                  <a:pos x="2329" y="1901"/>
                </a:cxn>
                <a:cxn ang="0">
                  <a:pos x="0" y="951"/>
                </a:cxn>
              </a:cxnLst>
              <a:rect l="0" t="0" r="r" b="b"/>
              <a:pathLst>
                <a:path w="4658" h="1902">
                  <a:moveTo>
                    <a:pt x="0" y="951"/>
                  </a:moveTo>
                  <a:lnTo>
                    <a:pt x="2329" y="0"/>
                  </a:lnTo>
                  <a:lnTo>
                    <a:pt x="4657" y="951"/>
                  </a:lnTo>
                  <a:lnTo>
                    <a:pt x="2329" y="1901"/>
                  </a:lnTo>
                  <a:lnTo>
                    <a:pt x="0" y="951"/>
                  </a:lnTo>
                </a:path>
              </a:pathLst>
            </a:custGeom>
            <a:solidFill>
              <a:srgbClr val="99CC00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6144" name="Text Box 16"/>
            <p:cNvSpPr txBox="1">
              <a:spLocks noChangeArrowheads="1"/>
            </p:cNvSpPr>
            <p:nvPr/>
          </p:nvSpPr>
          <p:spPr bwMode="auto">
            <a:xfrm>
              <a:off x="2940" y="2364"/>
              <a:ext cx="935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66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/>
                <a:t>Controlador_Ba</a:t>
              </a:r>
            </a:p>
          </p:txBody>
        </p:sp>
      </p:grpSp>
      <p:cxnSp>
        <p:nvCxnSpPr>
          <p:cNvPr id="176145" name="AutoShape 17"/>
          <p:cNvCxnSpPr>
            <a:cxnSpLocks noChangeShapeType="1"/>
          </p:cNvCxnSpPr>
          <p:nvPr/>
        </p:nvCxnSpPr>
        <p:spPr bwMode="auto">
          <a:xfrm flipV="1">
            <a:off x="5410200" y="4267200"/>
            <a:ext cx="1588" cy="457200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</p:cxnSp>
      <p:grpSp>
        <p:nvGrpSpPr>
          <p:cNvPr id="6" name="Group 18"/>
          <p:cNvGrpSpPr>
            <a:grpSpLocks/>
          </p:cNvGrpSpPr>
          <p:nvPr/>
        </p:nvGrpSpPr>
        <p:grpSpPr bwMode="auto">
          <a:xfrm>
            <a:off x="7010400" y="5943600"/>
            <a:ext cx="1217613" cy="606425"/>
            <a:chOff x="4416" y="3744"/>
            <a:chExt cx="767" cy="382"/>
          </a:xfrm>
        </p:grpSpPr>
        <p:sp>
          <p:nvSpPr>
            <p:cNvPr id="176147" name="Oval 19"/>
            <p:cNvSpPr>
              <a:spLocks noChangeArrowheads="1"/>
            </p:cNvSpPr>
            <p:nvPr/>
          </p:nvSpPr>
          <p:spPr bwMode="auto">
            <a:xfrm>
              <a:off x="4416" y="3744"/>
              <a:ext cx="768" cy="383"/>
            </a:xfrm>
            <a:prstGeom prst="ellipse">
              <a:avLst/>
            </a:prstGeom>
            <a:solidFill>
              <a:srgbClr val="FFCC00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6148" name="Text Box 20"/>
            <p:cNvSpPr txBox="1">
              <a:spLocks noChangeArrowheads="1"/>
            </p:cNvSpPr>
            <p:nvPr/>
          </p:nvSpPr>
          <p:spPr bwMode="auto">
            <a:xfrm>
              <a:off x="4524" y="3797"/>
              <a:ext cx="552" cy="27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/>
                <a:t>Tabla</a:t>
              </a:r>
            </a:p>
          </p:txBody>
        </p:sp>
      </p:grpSp>
      <p:grpSp>
        <p:nvGrpSpPr>
          <p:cNvPr id="7" name="Group 21"/>
          <p:cNvGrpSpPr>
            <a:grpSpLocks/>
          </p:cNvGrpSpPr>
          <p:nvPr/>
        </p:nvGrpSpPr>
        <p:grpSpPr bwMode="auto">
          <a:xfrm>
            <a:off x="6781800" y="4800600"/>
            <a:ext cx="1674813" cy="682625"/>
            <a:chOff x="4272" y="3024"/>
            <a:chExt cx="1055" cy="430"/>
          </a:xfrm>
        </p:grpSpPr>
        <p:sp>
          <p:nvSpPr>
            <p:cNvPr id="176150" name="Freeform 22"/>
            <p:cNvSpPr>
              <a:spLocks noChangeArrowheads="1"/>
            </p:cNvSpPr>
            <p:nvPr/>
          </p:nvSpPr>
          <p:spPr bwMode="auto">
            <a:xfrm>
              <a:off x="4272" y="3024"/>
              <a:ext cx="1056" cy="431"/>
            </a:xfrm>
            <a:custGeom>
              <a:avLst/>
              <a:gdLst/>
              <a:ahLst/>
              <a:cxnLst>
                <a:cxn ang="0">
                  <a:pos x="0" y="951"/>
                </a:cxn>
                <a:cxn ang="0">
                  <a:pos x="2329" y="0"/>
                </a:cxn>
                <a:cxn ang="0">
                  <a:pos x="4657" y="951"/>
                </a:cxn>
                <a:cxn ang="0">
                  <a:pos x="2329" y="1901"/>
                </a:cxn>
                <a:cxn ang="0">
                  <a:pos x="0" y="951"/>
                </a:cxn>
              </a:cxnLst>
              <a:rect l="0" t="0" r="r" b="b"/>
              <a:pathLst>
                <a:path w="4658" h="1902">
                  <a:moveTo>
                    <a:pt x="0" y="951"/>
                  </a:moveTo>
                  <a:lnTo>
                    <a:pt x="2329" y="0"/>
                  </a:lnTo>
                  <a:lnTo>
                    <a:pt x="4657" y="951"/>
                  </a:lnTo>
                  <a:lnTo>
                    <a:pt x="2329" y="1901"/>
                  </a:lnTo>
                  <a:lnTo>
                    <a:pt x="0" y="951"/>
                  </a:lnTo>
                </a:path>
              </a:pathLst>
            </a:custGeom>
            <a:solidFill>
              <a:srgbClr val="99CC00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6151" name="Text Box 23"/>
            <p:cNvSpPr txBox="1">
              <a:spLocks noChangeArrowheads="1"/>
            </p:cNvSpPr>
            <p:nvPr/>
          </p:nvSpPr>
          <p:spPr bwMode="auto">
            <a:xfrm>
              <a:off x="4332" y="3132"/>
              <a:ext cx="937" cy="21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66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1600"/>
                <a:t>Controlador_Tb</a:t>
              </a:r>
            </a:p>
          </p:txBody>
        </p:sp>
      </p:grpSp>
      <p:cxnSp>
        <p:nvCxnSpPr>
          <p:cNvPr id="176152" name="AutoShape 24"/>
          <p:cNvCxnSpPr>
            <a:cxnSpLocks noChangeShapeType="1"/>
          </p:cNvCxnSpPr>
          <p:nvPr/>
        </p:nvCxnSpPr>
        <p:spPr bwMode="auto">
          <a:xfrm flipV="1">
            <a:off x="7620000" y="5486400"/>
            <a:ext cx="1588" cy="455613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</p:cxnSp>
      <p:grpSp>
        <p:nvGrpSpPr>
          <p:cNvPr id="8" name="Group 25"/>
          <p:cNvGrpSpPr>
            <a:grpSpLocks/>
          </p:cNvGrpSpPr>
          <p:nvPr/>
        </p:nvGrpSpPr>
        <p:grpSpPr bwMode="auto">
          <a:xfrm>
            <a:off x="6553200" y="3429000"/>
            <a:ext cx="2130425" cy="987425"/>
            <a:chOff x="4128" y="2160"/>
            <a:chExt cx="1342" cy="622"/>
          </a:xfrm>
        </p:grpSpPr>
        <p:sp>
          <p:nvSpPr>
            <p:cNvPr id="176154" name="AutoShape 26"/>
            <p:cNvSpPr>
              <a:spLocks noChangeArrowheads="1"/>
            </p:cNvSpPr>
            <p:nvPr/>
          </p:nvSpPr>
          <p:spPr bwMode="auto">
            <a:xfrm>
              <a:off x="4128" y="2160"/>
              <a:ext cx="1343" cy="623"/>
            </a:xfrm>
            <a:prstGeom prst="roundRect">
              <a:avLst>
                <a:gd name="adj" fmla="val 157"/>
              </a:avLst>
            </a:prstGeom>
            <a:solidFill>
              <a:srgbClr val="FF9933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s-ES"/>
            </a:p>
          </p:txBody>
        </p:sp>
        <p:sp>
          <p:nvSpPr>
            <p:cNvPr id="176155" name="Text Box 27"/>
            <p:cNvSpPr txBox="1">
              <a:spLocks noChangeArrowheads="1"/>
            </p:cNvSpPr>
            <p:nvPr/>
          </p:nvSpPr>
          <p:spPr bwMode="auto">
            <a:xfrm>
              <a:off x="4128" y="2160"/>
              <a:ext cx="1343" cy="62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100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/>
                <a:t>Base de votos</a:t>
              </a:r>
            </a:p>
          </p:txBody>
        </p:sp>
      </p:grpSp>
      <p:cxnSp>
        <p:nvCxnSpPr>
          <p:cNvPr id="176156" name="AutoShape 28"/>
          <p:cNvCxnSpPr>
            <a:cxnSpLocks noChangeShapeType="1"/>
          </p:cNvCxnSpPr>
          <p:nvPr/>
        </p:nvCxnSpPr>
        <p:spPr bwMode="auto">
          <a:xfrm>
            <a:off x="7620000" y="3048000"/>
            <a:ext cx="1588" cy="381000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</p:cxnSp>
      <p:cxnSp>
        <p:nvCxnSpPr>
          <p:cNvPr id="176157" name="AutoShape 29"/>
          <p:cNvCxnSpPr>
            <a:cxnSpLocks noChangeShapeType="1"/>
          </p:cNvCxnSpPr>
          <p:nvPr/>
        </p:nvCxnSpPr>
        <p:spPr bwMode="auto">
          <a:xfrm>
            <a:off x="7620000" y="4419600"/>
            <a:ext cx="1588" cy="381000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</p:cxnSp>
      <p:cxnSp>
        <p:nvCxnSpPr>
          <p:cNvPr id="176158" name="AutoShape 30"/>
          <p:cNvCxnSpPr>
            <a:cxnSpLocks noChangeShapeType="1"/>
          </p:cNvCxnSpPr>
          <p:nvPr/>
        </p:nvCxnSpPr>
        <p:spPr bwMode="auto">
          <a:xfrm>
            <a:off x="6248400" y="3924300"/>
            <a:ext cx="304800" cy="1588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1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371600" y="1000125"/>
            <a:ext cx="7772400" cy="838200"/>
          </a:xfrm>
          <a:ln/>
        </p:spPr>
        <p:txBody>
          <a:bodyPr>
            <a:normAutofit/>
          </a:bodyPr>
          <a:lstStyle/>
          <a:p>
            <a:pPr marL="339725" indent="-33972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Input del usuario cambia el modelo y gatilla el mecanismo de cambio-propagación.</a:t>
            </a:r>
          </a:p>
          <a:p>
            <a:pPr marL="339725" indent="-33972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940264" y="2102175"/>
            <a:ext cx="1751013" cy="531813"/>
            <a:chOff x="432" y="1728"/>
            <a:chExt cx="1103" cy="335"/>
          </a:xfrm>
        </p:grpSpPr>
        <p:sp>
          <p:nvSpPr>
            <p:cNvPr id="178181" name="AutoShape 5"/>
            <p:cNvSpPr>
              <a:spLocks noChangeArrowheads="1"/>
            </p:cNvSpPr>
            <p:nvPr/>
          </p:nvSpPr>
          <p:spPr bwMode="auto">
            <a:xfrm>
              <a:off x="432" y="1728"/>
              <a:ext cx="1103" cy="335"/>
            </a:xfrm>
            <a:prstGeom prst="roundRect">
              <a:avLst>
                <a:gd name="adj" fmla="val 296"/>
              </a:avLst>
            </a:prstGeom>
            <a:solidFill>
              <a:srgbClr val="CCFFFF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78182" name="Text Box 6"/>
            <p:cNvSpPr txBox="1">
              <a:spLocks noChangeArrowheads="1"/>
            </p:cNvSpPr>
            <p:nvPr/>
          </p:nvSpPr>
          <p:spPr bwMode="auto">
            <a:xfrm>
              <a:off x="432" y="1728"/>
              <a:ext cx="1021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8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 dirty="0">
                  <a:solidFill>
                    <a:schemeClr val="bg1"/>
                  </a:solidFill>
                </a:rPr>
                <a:t>Controlador</a:t>
              </a:r>
            </a:p>
          </p:txBody>
        </p:sp>
      </p:grpSp>
      <p:grpSp>
        <p:nvGrpSpPr>
          <p:cNvPr id="3" name="Group 7"/>
          <p:cNvGrpSpPr>
            <a:grpSpLocks/>
          </p:cNvGrpSpPr>
          <p:nvPr/>
        </p:nvGrpSpPr>
        <p:grpSpPr bwMode="auto">
          <a:xfrm>
            <a:off x="3835865" y="2102175"/>
            <a:ext cx="1751013" cy="531813"/>
            <a:chOff x="2256" y="1728"/>
            <a:chExt cx="1103" cy="335"/>
          </a:xfrm>
        </p:grpSpPr>
        <p:sp>
          <p:nvSpPr>
            <p:cNvPr id="178184" name="AutoShape 8"/>
            <p:cNvSpPr>
              <a:spLocks noChangeArrowheads="1"/>
            </p:cNvSpPr>
            <p:nvPr/>
          </p:nvSpPr>
          <p:spPr bwMode="auto">
            <a:xfrm>
              <a:off x="2256" y="1728"/>
              <a:ext cx="1103" cy="335"/>
            </a:xfrm>
            <a:prstGeom prst="roundRect">
              <a:avLst>
                <a:gd name="adj" fmla="val 296"/>
              </a:avLst>
            </a:prstGeom>
            <a:solidFill>
              <a:srgbClr val="CCFFFF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78185" name="Text Box 9"/>
            <p:cNvSpPr txBox="1">
              <a:spLocks noChangeArrowheads="1"/>
            </p:cNvSpPr>
            <p:nvPr/>
          </p:nvSpPr>
          <p:spPr bwMode="auto">
            <a:xfrm>
              <a:off x="2256" y="1728"/>
              <a:ext cx="683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8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 dirty="0">
                  <a:solidFill>
                    <a:schemeClr val="bg1"/>
                  </a:solidFill>
                </a:rPr>
                <a:t>Modelo</a:t>
              </a:r>
            </a:p>
          </p:txBody>
        </p:sp>
      </p:grpSp>
      <p:grpSp>
        <p:nvGrpSpPr>
          <p:cNvPr id="4" name="Group 10"/>
          <p:cNvGrpSpPr>
            <a:grpSpLocks/>
          </p:cNvGrpSpPr>
          <p:nvPr/>
        </p:nvGrpSpPr>
        <p:grpSpPr bwMode="auto">
          <a:xfrm>
            <a:off x="6807666" y="2102175"/>
            <a:ext cx="1751013" cy="531813"/>
            <a:chOff x="4128" y="1728"/>
            <a:chExt cx="1103" cy="335"/>
          </a:xfrm>
        </p:grpSpPr>
        <p:sp>
          <p:nvSpPr>
            <p:cNvPr id="178187" name="AutoShape 11"/>
            <p:cNvSpPr>
              <a:spLocks noChangeArrowheads="1"/>
            </p:cNvSpPr>
            <p:nvPr/>
          </p:nvSpPr>
          <p:spPr bwMode="auto">
            <a:xfrm>
              <a:off x="4128" y="1728"/>
              <a:ext cx="1103" cy="335"/>
            </a:xfrm>
            <a:prstGeom prst="roundRect">
              <a:avLst>
                <a:gd name="adj" fmla="val 296"/>
              </a:avLst>
            </a:prstGeom>
            <a:solidFill>
              <a:srgbClr val="CCFFFF"/>
            </a:solidFill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endParaRPr lang="es-ES">
                <a:solidFill>
                  <a:schemeClr val="bg1"/>
                </a:solidFill>
              </a:endParaRPr>
            </a:p>
          </p:txBody>
        </p:sp>
        <p:sp>
          <p:nvSpPr>
            <p:cNvPr id="178188" name="Text Box 12"/>
            <p:cNvSpPr txBox="1">
              <a:spLocks noChangeArrowheads="1"/>
            </p:cNvSpPr>
            <p:nvPr/>
          </p:nvSpPr>
          <p:spPr bwMode="auto">
            <a:xfrm>
              <a:off x="4128" y="1728"/>
              <a:ext cx="490" cy="24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90000" tIns="46800" rIns="90000" bIns="46800" anchor="ctr">
              <a:spAutoFit/>
            </a:bodyPr>
            <a:lstStyle/>
            <a:p>
              <a:pPr algn="ctr">
                <a:lnSpc>
                  <a:spcPct val="95000"/>
                </a:lnSpc>
                <a:buClr>
                  <a:srgbClr val="000066"/>
                </a:buClr>
                <a:buSzPct val="83000"/>
                <a:buFont typeface="Times New Roman" pitchFamily="18" charset="0"/>
                <a:buNone/>
                <a:tabLst>
                  <a:tab pos="0" algn="l"/>
                  <a:tab pos="447675" algn="l"/>
                  <a:tab pos="896938" algn="l"/>
                  <a:tab pos="1346200" algn="l"/>
                  <a:tab pos="1795463" algn="l"/>
                  <a:tab pos="2244725" algn="l"/>
                  <a:tab pos="2693988" algn="l"/>
                  <a:tab pos="3143250" algn="l"/>
                  <a:tab pos="3592513" algn="l"/>
                  <a:tab pos="4041775" algn="l"/>
                  <a:tab pos="4491038" algn="l"/>
                  <a:tab pos="4940300" algn="l"/>
                  <a:tab pos="5389563" algn="l"/>
                  <a:tab pos="5838825" algn="l"/>
                  <a:tab pos="6288088" algn="l"/>
                  <a:tab pos="6737350" algn="l"/>
                  <a:tab pos="7186613" algn="l"/>
                  <a:tab pos="7635875" algn="l"/>
                  <a:tab pos="8085138" algn="l"/>
                  <a:tab pos="8534400" algn="l"/>
                  <a:tab pos="8983663" algn="l"/>
                </a:tabLst>
              </a:pPr>
              <a:r>
                <a:rPr lang="en-GB" sz="2000">
                  <a:solidFill>
                    <a:schemeClr val="bg1"/>
                  </a:solidFill>
                </a:rPr>
                <a:t>View</a:t>
              </a:r>
            </a:p>
          </p:txBody>
        </p:sp>
      </p:grpSp>
      <p:sp>
        <p:nvSpPr>
          <p:cNvPr id="178189" name="Line 13"/>
          <p:cNvSpPr>
            <a:spLocks noChangeShapeType="1"/>
          </p:cNvSpPr>
          <p:nvPr/>
        </p:nvSpPr>
        <p:spPr bwMode="auto">
          <a:xfrm>
            <a:off x="1778464" y="2635572"/>
            <a:ext cx="1588" cy="2895600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0" name="Line 14"/>
          <p:cNvSpPr>
            <a:spLocks noChangeShapeType="1"/>
          </p:cNvSpPr>
          <p:nvPr/>
        </p:nvSpPr>
        <p:spPr bwMode="auto">
          <a:xfrm>
            <a:off x="4750264" y="2635572"/>
            <a:ext cx="1588" cy="2895600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1" name="Line 15"/>
          <p:cNvSpPr>
            <a:spLocks noChangeShapeType="1"/>
          </p:cNvSpPr>
          <p:nvPr/>
        </p:nvSpPr>
        <p:spPr bwMode="auto">
          <a:xfrm>
            <a:off x="7722064" y="2635572"/>
            <a:ext cx="1588" cy="2895600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178192" name="AutoShape 16"/>
          <p:cNvSpPr>
            <a:spLocks noChangeArrowheads="1"/>
          </p:cNvSpPr>
          <p:nvPr/>
        </p:nvSpPr>
        <p:spPr bwMode="auto">
          <a:xfrm>
            <a:off x="1702264" y="2787972"/>
            <a:ext cx="228600" cy="2590800"/>
          </a:xfrm>
          <a:prstGeom prst="roundRect">
            <a:avLst>
              <a:gd name="adj" fmla="val 694"/>
            </a:avLst>
          </a:prstGeom>
          <a:solidFill>
            <a:srgbClr val="CCFFFF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8193" name="AutoShape 17"/>
          <p:cNvSpPr>
            <a:spLocks noChangeArrowheads="1"/>
          </p:cNvSpPr>
          <p:nvPr/>
        </p:nvSpPr>
        <p:spPr bwMode="auto">
          <a:xfrm>
            <a:off x="4597864" y="2907035"/>
            <a:ext cx="304800" cy="2286000"/>
          </a:xfrm>
          <a:prstGeom prst="roundRect">
            <a:avLst>
              <a:gd name="adj" fmla="val 519"/>
            </a:avLst>
          </a:prstGeom>
          <a:solidFill>
            <a:srgbClr val="CCFFFF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8194" name="Line 18"/>
          <p:cNvSpPr>
            <a:spLocks noChangeShapeType="1"/>
          </p:cNvSpPr>
          <p:nvPr/>
        </p:nvSpPr>
        <p:spPr bwMode="auto">
          <a:xfrm>
            <a:off x="711664" y="2864172"/>
            <a:ext cx="99060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195" name="Line 19"/>
          <p:cNvSpPr>
            <a:spLocks noChangeShapeType="1"/>
          </p:cNvSpPr>
          <p:nvPr/>
        </p:nvSpPr>
        <p:spPr bwMode="auto">
          <a:xfrm>
            <a:off x="1930864" y="2940372"/>
            <a:ext cx="266700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196" name="AutoShape 20"/>
          <p:cNvSpPr>
            <a:spLocks noChangeArrowheads="1"/>
          </p:cNvSpPr>
          <p:nvPr/>
        </p:nvSpPr>
        <p:spPr bwMode="auto">
          <a:xfrm>
            <a:off x="4750264" y="3016572"/>
            <a:ext cx="228600" cy="1905000"/>
          </a:xfrm>
          <a:prstGeom prst="roundRect">
            <a:avLst>
              <a:gd name="adj" fmla="val 694"/>
            </a:avLst>
          </a:prstGeom>
          <a:solidFill>
            <a:srgbClr val="CCFFFF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4902664" y="2940372"/>
            <a:ext cx="225425" cy="149225"/>
            <a:chOff x="2928" y="2256"/>
            <a:chExt cx="142" cy="94"/>
          </a:xfrm>
        </p:grpSpPr>
        <p:sp>
          <p:nvSpPr>
            <p:cNvPr id="178198" name="Line 22"/>
            <p:cNvSpPr>
              <a:spLocks noChangeShapeType="1"/>
            </p:cNvSpPr>
            <p:nvPr/>
          </p:nvSpPr>
          <p:spPr bwMode="auto">
            <a:xfrm>
              <a:off x="2928" y="2256"/>
              <a:ext cx="1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199" name="Line 23"/>
            <p:cNvSpPr>
              <a:spLocks noChangeShapeType="1"/>
            </p:cNvSpPr>
            <p:nvPr/>
          </p:nvSpPr>
          <p:spPr bwMode="auto">
            <a:xfrm>
              <a:off x="3070" y="2256"/>
              <a:ext cx="1" cy="94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200" name="Line 24"/>
            <p:cNvSpPr>
              <a:spLocks noChangeShapeType="1"/>
            </p:cNvSpPr>
            <p:nvPr/>
          </p:nvSpPr>
          <p:spPr bwMode="auto">
            <a:xfrm flipH="1">
              <a:off x="2973" y="2350"/>
              <a:ext cx="99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78201" name="Line 25"/>
          <p:cNvSpPr>
            <a:spLocks noChangeShapeType="1"/>
          </p:cNvSpPr>
          <p:nvPr/>
        </p:nvSpPr>
        <p:spPr bwMode="auto">
          <a:xfrm>
            <a:off x="4978864" y="3168972"/>
            <a:ext cx="259080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202" name="AutoShape 26"/>
          <p:cNvSpPr>
            <a:spLocks noChangeArrowheads="1"/>
          </p:cNvSpPr>
          <p:nvPr/>
        </p:nvSpPr>
        <p:spPr bwMode="auto">
          <a:xfrm>
            <a:off x="7569664" y="3092772"/>
            <a:ext cx="304800" cy="1143000"/>
          </a:xfrm>
          <a:prstGeom prst="roundRect">
            <a:avLst>
              <a:gd name="adj" fmla="val 519"/>
            </a:avLst>
          </a:prstGeom>
          <a:solidFill>
            <a:srgbClr val="CCFFFF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8203" name="AutoShape 27"/>
          <p:cNvSpPr>
            <a:spLocks noChangeArrowheads="1"/>
          </p:cNvSpPr>
          <p:nvPr/>
        </p:nvSpPr>
        <p:spPr bwMode="auto">
          <a:xfrm>
            <a:off x="7722064" y="3245172"/>
            <a:ext cx="228600" cy="838200"/>
          </a:xfrm>
          <a:prstGeom prst="roundRect">
            <a:avLst>
              <a:gd name="adj" fmla="val 694"/>
            </a:avLst>
          </a:prstGeom>
          <a:solidFill>
            <a:srgbClr val="CCFFFF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grpSp>
        <p:nvGrpSpPr>
          <p:cNvPr id="6" name="Group 28"/>
          <p:cNvGrpSpPr>
            <a:grpSpLocks/>
          </p:cNvGrpSpPr>
          <p:nvPr/>
        </p:nvGrpSpPr>
        <p:grpSpPr bwMode="auto">
          <a:xfrm>
            <a:off x="7874464" y="3168972"/>
            <a:ext cx="225425" cy="149225"/>
            <a:chOff x="4800" y="2400"/>
            <a:chExt cx="142" cy="94"/>
          </a:xfrm>
        </p:grpSpPr>
        <p:sp>
          <p:nvSpPr>
            <p:cNvPr id="178205" name="Line 29"/>
            <p:cNvSpPr>
              <a:spLocks noChangeShapeType="1"/>
            </p:cNvSpPr>
            <p:nvPr/>
          </p:nvSpPr>
          <p:spPr bwMode="auto">
            <a:xfrm>
              <a:off x="4800" y="2400"/>
              <a:ext cx="142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206" name="Line 30"/>
            <p:cNvSpPr>
              <a:spLocks noChangeShapeType="1"/>
            </p:cNvSpPr>
            <p:nvPr/>
          </p:nvSpPr>
          <p:spPr bwMode="auto">
            <a:xfrm>
              <a:off x="4942" y="2400"/>
              <a:ext cx="1" cy="94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207" name="Line 31"/>
            <p:cNvSpPr>
              <a:spLocks noChangeShapeType="1"/>
            </p:cNvSpPr>
            <p:nvPr/>
          </p:nvSpPr>
          <p:spPr bwMode="auto">
            <a:xfrm flipH="1">
              <a:off x="4845" y="2494"/>
              <a:ext cx="99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7" name="Group 32"/>
          <p:cNvGrpSpPr>
            <a:grpSpLocks/>
          </p:cNvGrpSpPr>
          <p:nvPr/>
        </p:nvGrpSpPr>
        <p:grpSpPr bwMode="auto">
          <a:xfrm>
            <a:off x="7874464" y="4007172"/>
            <a:ext cx="225425" cy="149225"/>
            <a:chOff x="4800" y="2928"/>
            <a:chExt cx="142" cy="94"/>
          </a:xfrm>
        </p:grpSpPr>
        <p:sp>
          <p:nvSpPr>
            <p:cNvPr id="178209" name="Line 33"/>
            <p:cNvSpPr>
              <a:spLocks noChangeShapeType="1"/>
            </p:cNvSpPr>
            <p:nvPr/>
          </p:nvSpPr>
          <p:spPr bwMode="auto">
            <a:xfrm>
              <a:off x="4848" y="2928"/>
              <a:ext cx="9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210" name="Line 34"/>
            <p:cNvSpPr>
              <a:spLocks noChangeShapeType="1"/>
            </p:cNvSpPr>
            <p:nvPr/>
          </p:nvSpPr>
          <p:spPr bwMode="auto">
            <a:xfrm>
              <a:off x="4942" y="2928"/>
              <a:ext cx="1" cy="94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211" name="Line 35"/>
            <p:cNvSpPr>
              <a:spLocks noChangeShapeType="1"/>
            </p:cNvSpPr>
            <p:nvPr/>
          </p:nvSpPr>
          <p:spPr bwMode="auto">
            <a:xfrm flipH="1">
              <a:off x="4799" y="3022"/>
              <a:ext cx="14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s-ES"/>
            </a:p>
          </p:txBody>
        </p:sp>
      </p:grpSp>
      <p:grpSp>
        <p:nvGrpSpPr>
          <p:cNvPr id="8" name="Group 36"/>
          <p:cNvGrpSpPr>
            <a:grpSpLocks/>
          </p:cNvGrpSpPr>
          <p:nvPr/>
        </p:nvGrpSpPr>
        <p:grpSpPr bwMode="auto">
          <a:xfrm>
            <a:off x="4902664" y="4845372"/>
            <a:ext cx="225425" cy="149225"/>
            <a:chOff x="2928" y="3456"/>
            <a:chExt cx="142" cy="94"/>
          </a:xfrm>
        </p:grpSpPr>
        <p:sp>
          <p:nvSpPr>
            <p:cNvPr id="178213" name="Line 37"/>
            <p:cNvSpPr>
              <a:spLocks noChangeShapeType="1"/>
            </p:cNvSpPr>
            <p:nvPr/>
          </p:nvSpPr>
          <p:spPr bwMode="auto">
            <a:xfrm>
              <a:off x="2976" y="3456"/>
              <a:ext cx="94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214" name="Line 38"/>
            <p:cNvSpPr>
              <a:spLocks noChangeShapeType="1"/>
            </p:cNvSpPr>
            <p:nvPr/>
          </p:nvSpPr>
          <p:spPr bwMode="auto">
            <a:xfrm>
              <a:off x="3070" y="3456"/>
              <a:ext cx="1" cy="94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178215" name="Line 39"/>
            <p:cNvSpPr>
              <a:spLocks noChangeShapeType="1"/>
            </p:cNvSpPr>
            <p:nvPr/>
          </p:nvSpPr>
          <p:spPr bwMode="auto">
            <a:xfrm flipH="1">
              <a:off x="2927" y="3550"/>
              <a:ext cx="145" cy="1"/>
            </a:xfrm>
            <a:prstGeom prst="line">
              <a:avLst/>
            </a:prstGeom>
            <a:noFill/>
            <a:ln w="9360">
              <a:solidFill>
                <a:srgbClr val="000066"/>
              </a:solidFill>
              <a:round/>
              <a:headEnd/>
              <a:tailEnd type="triangle" w="lg" len="lg"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178216" name="AutoShape 40"/>
          <p:cNvSpPr>
            <a:spLocks noChangeArrowheads="1"/>
          </p:cNvSpPr>
          <p:nvPr/>
        </p:nvSpPr>
        <p:spPr bwMode="auto">
          <a:xfrm>
            <a:off x="4902664" y="3549972"/>
            <a:ext cx="228600" cy="381000"/>
          </a:xfrm>
          <a:prstGeom prst="roundRect">
            <a:avLst>
              <a:gd name="adj" fmla="val 694"/>
            </a:avLst>
          </a:prstGeom>
          <a:solidFill>
            <a:srgbClr val="CCFFFF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8217" name="Line 41"/>
          <p:cNvSpPr>
            <a:spLocks noChangeShapeType="1"/>
          </p:cNvSpPr>
          <p:nvPr/>
        </p:nvSpPr>
        <p:spPr bwMode="auto">
          <a:xfrm>
            <a:off x="5131264" y="3702372"/>
            <a:ext cx="259080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218" name="Line 42"/>
          <p:cNvSpPr>
            <a:spLocks noChangeShapeType="1"/>
          </p:cNvSpPr>
          <p:nvPr/>
        </p:nvSpPr>
        <p:spPr bwMode="auto">
          <a:xfrm flipH="1">
            <a:off x="4975689" y="4235772"/>
            <a:ext cx="259715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219" name="AutoShape 43"/>
          <p:cNvSpPr>
            <a:spLocks noChangeArrowheads="1"/>
          </p:cNvSpPr>
          <p:nvPr/>
        </p:nvSpPr>
        <p:spPr bwMode="auto">
          <a:xfrm>
            <a:off x="4902664" y="4311972"/>
            <a:ext cx="228600" cy="381000"/>
          </a:xfrm>
          <a:prstGeom prst="roundRect">
            <a:avLst>
              <a:gd name="adj" fmla="val 694"/>
            </a:avLst>
          </a:prstGeom>
          <a:solidFill>
            <a:srgbClr val="CCFFFF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8220" name="Line 44"/>
          <p:cNvSpPr>
            <a:spLocks noChangeShapeType="1"/>
          </p:cNvSpPr>
          <p:nvPr/>
        </p:nvSpPr>
        <p:spPr bwMode="auto">
          <a:xfrm flipH="1">
            <a:off x="2080089" y="4235772"/>
            <a:ext cx="267335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221" name="Line 45"/>
          <p:cNvSpPr>
            <a:spLocks noChangeShapeType="1"/>
          </p:cNvSpPr>
          <p:nvPr/>
        </p:nvSpPr>
        <p:spPr bwMode="auto">
          <a:xfrm flipH="1">
            <a:off x="2080089" y="4388172"/>
            <a:ext cx="282575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 type="triangle" w="lg" len="lg"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222" name="AutoShape 46"/>
          <p:cNvSpPr>
            <a:spLocks noChangeArrowheads="1"/>
          </p:cNvSpPr>
          <p:nvPr/>
        </p:nvSpPr>
        <p:spPr bwMode="auto">
          <a:xfrm>
            <a:off x="1854664" y="4159572"/>
            <a:ext cx="228600" cy="457200"/>
          </a:xfrm>
          <a:prstGeom prst="roundRect">
            <a:avLst>
              <a:gd name="adj" fmla="val 694"/>
            </a:avLst>
          </a:prstGeom>
          <a:solidFill>
            <a:srgbClr val="CCFFFF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178223" name="Line 47"/>
          <p:cNvSpPr>
            <a:spLocks noChangeShapeType="1"/>
          </p:cNvSpPr>
          <p:nvPr/>
        </p:nvSpPr>
        <p:spPr bwMode="auto">
          <a:xfrm>
            <a:off x="2083264" y="4540572"/>
            <a:ext cx="266700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224" name="Line 48"/>
          <p:cNvSpPr>
            <a:spLocks noChangeShapeType="1"/>
          </p:cNvSpPr>
          <p:nvPr/>
        </p:nvSpPr>
        <p:spPr bwMode="auto">
          <a:xfrm flipH="1">
            <a:off x="1927689" y="5073972"/>
            <a:ext cx="267335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225" name="Line 49"/>
          <p:cNvSpPr>
            <a:spLocks noChangeShapeType="1"/>
          </p:cNvSpPr>
          <p:nvPr/>
        </p:nvSpPr>
        <p:spPr bwMode="auto">
          <a:xfrm flipH="1">
            <a:off x="1165689" y="5226372"/>
            <a:ext cx="539750" cy="1588"/>
          </a:xfrm>
          <a:prstGeom prst="line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s-ES"/>
          </a:p>
        </p:txBody>
      </p:sp>
      <p:sp>
        <p:nvSpPr>
          <p:cNvPr id="178226" name="Text Box 50"/>
          <p:cNvSpPr txBox="1">
            <a:spLocks noChangeArrowheads="1"/>
          </p:cNvSpPr>
          <p:nvPr/>
        </p:nvSpPr>
        <p:spPr bwMode="auto">
          <a:xfrm>
            <a:off x="711664" y="2787972"/>
            <a:ext cx="7937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75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evento</a:t>
            </a:r>
          </a:p>
        </p:txBody>
      </p:sp>
      <p:sp>
        <p:nvSpPr>
          <p:cNvPr id="178227" name="Text Box 51"/>
          <p:cNvSpPr txBox="1">
            <a:spLocks noChangeArrowheads="1"/>
          </p:cNvSpPr>
          <p:nvPr/>
        </p:nvSpPr>
        <p:spPr bwMode="auto">
          <a:xfrm>
            <a:off x="2769064" y="2864172"/>
            <a:ext cx="908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75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servicio</a:t>
            </a:r>
          </a:p>
        </p:txBody>
      </p:sp>
      <p:sp>
        <p:nvSpPr>
          <p:cNvPr id="178228" name="Text Box 52"/>
          <p:cNvSpPr txBox="1">
            <a:spLocks noChangeArrowheads="1"/>
          </p:cNvSpPr>
          <p:nvPr/>
        </p:nvSpPr>
        <p:spPr bwMode="auto">
          <a:xfrm>
            <a:off x="5131264" y="2787972"/>
            <a:ext cx="12763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75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notificación</a:t>
            </a:r>
          </a:p>
        </p:txBody>
      </p:sp>
      <p:sp>
        <p:nvSpPr>
          <p:cNvPr id="178229" name="Text Box 53"/>
          <p:cNvSpPr txBox="1">
            <a:spLocks noChangeArrowheads="1"/>
          </p:cNvSpPr>
          <p:nvPr/>
        </p:nvSpPr>
        <p:spPr bwMode="auto">
          <a:xfrm>
            <a:off x="5817064" y="3092772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75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actualizar</a:t>
            </a:r>
          </a:p>
        </p:txBody>
      </p:sp>
      <p:sp>
        <p:nvSpPr>
          <p:cNvPr id="178230" name="Text Box 54"/>
          <p:cNvSpPr txBox="1">
            <a:spLocks noChangeArrowheads="1"/>
          </p:cNvSpPr>
          <p:nvPr/>
        </p:nvSpPr>
        <p:spPr bwMode="auto">
          <a:xfrm>
            <a:off x="7798264" y="2864172"/>
            <a:ext cx="1060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75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desplegar</a:t>
            </a:r>
          </a:p>
        </p:txBody>
      </p:sp>
      <p:sp>
        <p:nvSpPr>
          <p:cNvPr id="178231" name="Text Box 55"/>
          <p:cNvSpPr txBox="1">
            <a:spLocks noChangeArrowheads="1"/>
          </p:cNvSpPr>
          <p:nvPr/>
        </p:nvSpPr>
        <p:spPr bwMode="auto">
          <a:xfrm>
            <a:off x="5588464" y="3626172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75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obtener datos</a:t>
            </a:r>
          </a:p>
        </p:txBody>
      </p:sp>
      <p:sp>
        <p:nvSpPr>
          <p:cNvPr id="178232" name="Text Box 56"/>
          <p:cNvSpPr txBox="1">
            <a:spLocks noChangeArrowheads="1"/>
          </p:cNvSpPr>
          <p:nvPr/>
        </p:nvSpPr>
        <p:spPr bwMode="auto">
          <a:xfrm>
            <a:off x="2845264" y="3930972"/>
            <a:ext cx="1073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75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actualizar</a:t>
            </a:r>
          </a:p>
        </p:txBody>
      </p:sp>
      <p:sp>
        <p:nvSpPr>
          <p:cNvPr id="178233" name="Text Box 57"/>
          <p:cNvSpPr txBox="1">
            <a:spLocks noChangeArrowheads="1"/>
          </p:cNvSpPr>
          <p:nvPr/>
        </p:nvSpPr>
        <p:spPr bwMode="auto">
          <a:xfrm>
            <a:off x="2692864" y="4235772"/>
            <a:ext cx="1416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75000"/>
              <a:buFont typeface="Times New Roman" pitchFamily="18" charset="0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sz="1800"/>
              <a:t>obtener datos</a:t>
            </a:r>
          </a:p>
        </p:txBody>
      </p:sp>
      <p:sp>
        <p:nvSpPr>
          <p:cNvPr id="58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59" name="Line 13"/>
          <p:cNvSpPr>
            <a:spLocks noChangeShapeType="1"/>
          </p:cNvSpPr>
          <p:nvPr/>
        </p:nvSpPr>
        <p:spPr bwMode="auto">
          <a:xfrm>
            <a:off x="500034" y="21429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0" name="Text Box 4"/>
          <p:cNvSpPr txBox="1">
            <a:spLocks noChangeArrowheads="1"/>
          </p:cNvSpPr>
          <p:nvPr/>
        </p:nvSpPr>
        <p:spPr bwMode="auto">
          <a:xfrm>
            <a:off x="857224" y="0"/>
            <a:ext cx="1207680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Dinamica</a:t>
            </a:r>
            <a:endParaRPr lang="en-GB" b="1" dirty="0">
              <a:latin typeface="Arial" charset="0"/>
            </a:endParaRPr>
          </a:p>
        </p:txBody>
      </p:sp>
      <p:sp>
        <p:nvSpPr>
          <p:cNvPr id="62" name="Line 17"/>
          <p:cNvSpPr>
            <a:spLocks noChangeShapeType="1"/>
          </p:cNvSpPr>
          <p:nvPr/>
        </p:nvSpPr>
        <p:spPr bwMode="auto">
          <a:xfrm>
            <a:off x="857224" y="785794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4" name="Text Box 4"/>
          <p:cNvSpPr txBox="1">
            <a:spLocks noChangeArrowheads="1"/>
          </p:cNvSpPr>
          <p:nvPr/>
        </p:nvSpPr>
        <p:spPr bwMode="auto">
          <a:xfrm>
            <a:off x="1357290" y="571480"/>
            <a:ext cx="1412864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Escenario I</a:t>
            </a:r>
            <a:endParaRPr lang="en-GB" b="1" dirty="0">
              <a:latin typeface="Arial" charset="0"/>
            </a:endParaRPr>
          </a:p>
        </p:txBody>
      </p:sp>
      <p:sp>
        <p:nvSpPr>
          <p:cNvPr id="65" name="Text Box 4"/>
          <p:cNvSpPr txBox="1">
            <a:spLocks noChangeArrowheads="1"/>
          </p:cNvSpPr>
          <p:nvPr/>
        </p:nvSpPr>
        <p:spPr bwMode="auto">
          <a:xfrm>
            <a:off x="1683192" y="2930848"/>
            <a:ext cx="703375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View</a:t>
            </a:r>
            <a:endParaRPr lang="en-GB" b="1" dirty="0">
              <a:latin typeface="Arial" charset="0"/>
            </a:endParaRPr>
          </a:p>
        </p:txBody>
      </p:sp>
      <p:cxnSp>
        <p:nvCxnSpPr>
          <p:cNvPr id="68" name="67 Conector recto"/>
          <p:cNvCxnSpPr>
            <a:stCxn id="60" idx="1"/>
          </p:cNvCxnSpPr>
          <p:nvPr/>
        </p:nvCxnSpPr>
        <p:spPr>
          <a:xfrm rot="10800000" flipV="1">
            <a:off x="857224" y="178832"/>
            <a:ext cx="1588" cy="6069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57224" y="428604"/>
            <a:ext cx="8072494" cy="5238752"/>
          </a:xfrm>
          <a:ln/>
        </p:spPr>
        <p:txBody>
          <a:bodyPr>
            <a:normAutofit/>
          </a:bodyPr>
          <a:lstStyle/>
          <a:p>
            <a:pPr marL="339725" indent="-339725">
              <a:lnSpc>
                <a:spcPct val="90000"/>
              </a:lnSpc>
              <a:spcBef>
                <a:spcPts val="600"/>
              </a:spcBef>
              <a:buSzPct val="29000"/>
              <a:buFont typeface="Times New Roman" pitchFamily="18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000" b="1" i="1" dirty="0"/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Separar la funcionalidad esencial de la interacción humano-computador.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Implementar el mecanismo de cambio-propagación.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Diseñar e implementar las </a:t>
            </a:r>
            <a:r>
              <a:rPr lang="es-ES" sz="2000" dirty="0" err="1" smtClean="0"/>
              <a:t>views</a:t>
            </a:r>
            <a:r>
              <a:rPr lang="es-ES" sz="2000" dirty="0" smtClean="0"/>
              <a:t>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Diseñar e implementar los controladores.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Diseñar e implementar la relación entre </a:t>
            </a:r>
            <a:r>
              <a:rPr lang="es-ES" sz="2000" dirty="0" err="1" smtClean="0"/>
              <a:t>views</a:t>
            </a:r>
            <a:r>
              <a:rPr lang="es-ES" sz="2000" dirty="0" smtClean="0"/>
              <a:t> y controladores.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Implementar: </a:t>
            </a:r>
          </a:p>
          <a:p>
            <a:pPr marL="687705" lvl="1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1800" dirty="0" smtClean="0"/>
              <a:t>La inicialización del MVC completo,</a:t>
            </a:r>
          </a:p>
          <a:p>
            <a:pPr marL="687705" lvl="1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1800" dirty="0" smtClean="0"/>
              <a:t>La creación de dinámica de </a:t>
            </a:r>
            <a:r>
              <a:rPr lang="es-ES" sz="1800" dirty="0" err="1" smtClean="0"/>
              <a:t>views</a:t>
            </a:r>
            <a:r>
              <a:rPr lang="es-ES" sz="1800" dirty="0" smtClean="0"/>
              <a:t>,</a:t>
            </a:r>
          </a:p>
          <a:p>
            <a:pPr marL="687705" lvl="1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1800" dirty="0" smtClean="0"/>
              <a:t>Los controladores que capturan diferentes eventos,</a:t>
            </a:r>
          </a:p>
          <a:p>
            <a:pPr marL="687705" lvl="1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1800" dirty="0" smtClean="0"/>
              <a:t>La infraestructura jerárquica para </a:t>
            </a:r>
            <a:r>
              <a:rPr lang="es-ES" sz="1800" dirty="0" err="1" smtClean="0"/>
              <a:t>views</a:t>
            </a:r>
            <a:r>
              <a:rPr lang="es-ES" sz="1800" dirty="0" smtClean="0"/>
              <a:t> y controladores,</a:t>
            </a:r>
          </a:p>
          <a:p>
            <a:pPr marL="687705" lvl="1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1800" dirty="0" smtClean="0"/>
              <a:t>El desacoplamiento de las dependencias del sistema.</a:t>
            </a:r>
          </a:p>
          <a:p>
            <a:pPr marL="339725" indent="-339725">
              <a:lnSpc>
                <a:spcPct val="90000"/>
              </a:lnSpc>
              <a:spcBef>
                <a:spcPts val="1225"/>
              </a:spcBef>
              <a:buSzPct val="116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500034" y="21429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857224" y="0"/>
            <a:ext cx="2015593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BO" b="1" dirty="0" smtClean="0">
                <a:latin typeface="Arial" charset="0"/>
              </a:rPr>
              <a:t>Implementación:</a:t>
            </a:r>
            <a:endParaRPr lang="es-BO" b="1" dirty="0">
              <a:latin typeface="Arial" charset="0"/>
            </a:endParaRPr>
          </a:p>
        </p:txBody>
      </p:sp>
      <p:cxnSp>
        <p:nvCxnSpPr>
          <p:cNvPr id="8" name="7 Conector recto"/>
          <p:cNvCxnSpPr>
            <a:stCxn id="7" idx="1"/>
          </p:cNvCxnSpPr>
          <p:nvPr/>
        </p:nvCxnSpPr>
        <p:spPr>
          <a:xfrm rot="10800000" flipV="1">
            <a:off x="857224" y="178832"/>
            <a:ext cx="1588" cy="6069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275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71472" y="571480"/>
            <a:ext cx="8001000" cy="5461000"/>
          </a:xfrm>
          <a:ln/>
        </p:spPr>
        <p:txBody>
          <a:bodyPr>
            <a:normAutofit lnSpcReduction="10000"/>
          </a:bodyPr>
          <a:lstStyle/>
          <a:p>
            <a:pPr marL="339725" indent="-339725">
              <a:lnSpc>
                <a:spcPct val="90000"/>
              </a:lnSpc>
              <a:spcBef>
                <a:spcPts val="725"/>
              </a:spcBef>
              <a:buSzPct val="42000"/>
              <a:buFont typeface="Times New Roman" pitchFamily="18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200" b="1" i="1" dirty="0"/>
          </a:p>
          <a:p>
            <a:pPr marL="739775" lvl="1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Beneficios:</a:t>
            </a:r>
          </a:p>
          <a:p>
            <a:pPr marL="922655" lvl="2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dirty="0" smtClean="0"/>
              <a:t>múltiples </a:t>
            </a:r>
            <a:r>
              <a:rPr lang="es-ES" dirty="0" err="1" smtClean="0"/>
              <a:t>views</a:t>
            </a:r>
            <a:r>
              <a:rPr lang="es-ES" dirty="0" smtClean="0"/>
              <a:t> para el mismo modelo,</a:t>
            </a:r>
          </a:p>
          <a:p>
            <a:pPr marL="922655" lvl="2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dirty="0" err="1" smtClean="0"/>
              <a:t>views</a:t>
            </a:r>
            <a:r>
              <a:rPr lang="es-ES" dirty="0" smtClean="0"/>
              <a:t> sincronizadas,</a:t>
            </a:r>
          </a:p>
          <a:p>
            <a:pPr marL="922655" lvl="2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dirty="0" err="1" smtClean="0"/>
              <a:t>views</a:t>
            </a:r>
            <a:r>
              <a:rPr lang="es-ES" dirty="0" smtClean="0"/>
              <a:t> y controladores intercambiables.</a:t>
            </a:r>
          </a:p>
          <a:p>
            <a:pPr marL="739775" lvl="1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sz="2000" dirty="0" smtClean="0"/>
              <a:t>Desventajas:</a:t>
            </a:r>
          </a:p>
          <a:p>
            <a:pPr marL="922655" lvl="2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dirty="0" smtClean="0"/>
              <a:t>mayor complejidad,</a:t>
            </a:r>
          </a:p>
          <a:p>
            <a:pPr marL="922655" lvl="2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dirty="0" smtClean="0"/>
              <a:t>excesivos cambios potenciales,</a:t>
            </a:r>
          </a:p>
          <a:p>
            <a:pPr marL="922655" lvl="2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dirty="0" smtClean="0"/>
              <a:t>relación estrecha entre </a:t>
            </a:r>
            <a:r>
              <a:rPr lang="es-ES" dirty="0" err="1" smtClean="0"/>
              <a:t>views</a:t>
            </a:r>
            <a:r>
              <a:rPr lang="es-ES" dirty="0" smtClean="0"/>
              <a:t> y controladores, gran acoplamiento entre </a:t>
            </a:r>
            <a:r>
              <a:rPr lang="es-ES" dirty="0" err="1" smtClean="0"/>
              <a:t>views</a:t>
            </a:r>
            <a:r>
              <a:rPr lang="es-ES" dirty="0" smtClean="0"/>
              <a:t> y controladores con el modelo,</a:t>
            </a:r>
          </a:p>
          <a:p>
            <a:pPr marL="922655" lvl="2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dirty="0" smtClean="0"/>
              <a:t>ineficiencia en el acceso a los datos desde la </a:t>
            </a:r>
            <a:r>
              <a:rPr lang="es-ES" dirty="0" err="1" smtClean="0"/>
              <a:t>view</a:t>
            </a:r>
            <a:r>
              <a:rPr lang="es-ES" dirty="0" smtClean="0"/>
              <a:t>,</a:t>
            </a:r>
          </a:p>
          <a:p>
            <a:pPr marL="922655" lvl="2" indent="-282575">
              <a:lnSpc>
                <a:spcPct val="90000"/>
              </a:lnSpc>
              <a:spcBef>
                <a:spcPts val="975"/>
              </a:spcBef>
              <a:buSzPct val="109000"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s-ES" dirty="0" smtClean="0"/>
              <a:t>cambios inevitables a las </a:t>
            </a:r>
            <a:r>
              <a:rPr lang="es-ES" dirty="0" err="1" smtClean="0"/>
              <a:t>views</a:t>
            </a:r>
            <a:r>
              <a:rPr lang="es-ES" dirty="0" smtClean="0"/>
              <a:t> y controladores al portarlos</a:t>
            </a:r>
            <a:endParaRPr lang="en-GB" sz="2000" dirty="0"/>
          </a:p>
          <a:p>
            <a:pPr marL="739775" lvl="1" indent="-282575">
              <a:lnSpc>
                <a:spcPct val="90000"/>
              </a:lnSpc>
              <a:spcBef>
                <a:spcPts val="975"/>
              </a:spcBef>
              <a:buSzPct val="109000"/>
              <a:buFont typeface="Times New Roman" pitchFamily="18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2000" dirty="0"/>
          </a:p>
        </p:txBody>
      </p:sp>
      <p:sp>
        <p:nvSpPr>
          <p:cNvPr id="5" name="Line 12"/>
          <p:cNvSpPr>
            <a:spLocks noChangeShapeType="1"/>
          </p:cNvSpPr>
          <p:nvPr/>
        </p:nvSpPr>
        <p:spPr bwMode="auto">
          <a:xfrm>
            <a:off x="500034" y="0"/>
            <a:ext cx="45719" cy="6858000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6" name="Line 13"/>
          <p:cNvSpPr>
            <a:spLocks noChangeShapeType="1"/>
          </p:cNvSpPr>
          <p:nvPr/>
        </p:nvSpPr>
        <p:spPr bwMode="auto">
          <a:xfrm>
            <a:off x="500034" y="214290"/>
            <a:ext cx="389262" cy="250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cxnSp>
        <p:nvCxnSpPr>
          <p:cNvPr id="7" name="6 Conector recto"/>
          <p:cNvCxnSpPr/>
          <p:nvPr/>
        </p:nvCxnSpPr>
        <p:spPr>
          <a:xfrm rot="10800000" flipV="1">
            <a:off x="857224" y="178832"/>
            <a:ext cx="1588" cy="60696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857224" y="0"/>
            <a:ext cx="1874529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BO" b="1" dirty="0" smtClean="0">
                <a:latin typeface="Arial" charset="0"/>
              </a:rPr>
              <a:t>Consecuencias</a:t>
            </a:r>
            <a:endParaRPr lang="es-BO" b="1" dirty="0"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22" name="Rectangle 2"/>
          <p:cNvSpPr>
            <a:spLocks noGrp="1" noChangeArrowheads="1"/>
          </p:cNvSpPr>
          <p:nvPr>
            <p:ph type="title"/>
          </p:nvPr>
        </p:nvSpPr>
        <p:spPr>
          <a:xfrm>
            <a:off x="673100" y="434975"/>
            <a:ext cx="77724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 err="1" smtClean="0"/>
              <a:t>Modelo</a:t>
            </a:r>
            <a:r>
              <a:rPr lang="en-GB" dirty="0" smtClean="0"/>
              <a:t>-Vista-</a:t>
            </a:r>
            <a:r>
              <a:rPr lang="en-GB" dirty="0" err="1" smtClean="0"/>
              <a:t>Controlador</a:t>
            </a:r>
            <a:endParaRPr lang="en-GB" dirty="0"/>
          </a:p>
        </p:txBody>
      </p:sp>
      <p:sp>
        <p:nvSpPr>
          <p:cNvPr id="1843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981200"/>
            <a:ext cx="8229600" cy="4114800"/>
          </a:xfrm>
          <a:ln/>
        </p:spPr>
        <p:txBody>
          <a:bodyPr/>
          <a:lstStyle/>
          <a:p>
            <a:pPr marL="339725" indent="-33972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 err="1"/>
              <a:t>Utiliza</a:t>
            </a:r>
            <a:r>
              <a:rPr lang="en-GB" dirty="0"/>
              <a:t> los </a:t>
            </a:r>
            <a:r>
              <a:rPr lang="en-GB" dirty="0" err="1"/>
              <a:t>siguientes</a:t>
            </a:r>
            <a:r>
              <a:rPr lang="en-GB" dirty="0"/>
              <a:t> </a:t>
            </a:r>
            <a:r>
              <a:rPr lang="en-GB" dirty="0" err="1"/>
              <a:t>patrones</a:t>
            </a:r>
            <a:r>
              <a:rPr lang="en-GB" dirty="0"/>
              <a:t>: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/>
              <a:t>Observer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/>
              <a:t>Composite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/>
              <a:t>Strategy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/>
              <a:t>Decorator</a:t>
            </a:r>
          </a:p>
          <a:p>
            <a:pPr marL="739775" lvl="1" indent="-28257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b="1" dirty="0"/>
              <a:t>Factory method</a:t>
            </a:r>
          </a:p>
          <a:p>
            <a:pPr marL="339725" indent="-339725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... </a:t>
            </a:r>
            <a:r>
              <a:rPr lang="en-GB" dirty="0" err="1"/>
              <a:t>Todos</a:t>
            </a:r>
            <a:r>
              <a:rPr lang="en-GB" dirty="0"/>
              <a:t> </a:t>
            </a:r>
            <a:r>
              <a:rPr lang="en-GB" dirty="0" err="1"/>
              <a:t>ellos</a:t>
            </a:r>
            <a:r>
              <a:rPr lang="en-GB" dirty="0"/>
              <a:t> son </a:t>
            </a:r>
            <a:r>
              <a:rPr lang="en-GB" dirty="0" err="1"/>
              <a:t>patrones</a:t>
            </a:r>
            <a:r>
              <a:rPr lang="en-GB" dirty="0"/>
              <a:t> de </a:t>
            </a:r>
            <a:r>
              <a:rPr lang="en-GB" dirty="0" err="1"/>
              <a:t>diseño</a:t>
            </a:r>
            <a:r>
              <a:rPr lang="en-GB" dirty="0"/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 err="1" smtClean="0"/>
              <a:t>Frameworks</a:t>
            </a:r>
            <a:r>
              <a:rPr lang="es-ES" b="1" dirty="0" smtClean="0"/>
              <a:t> MVC</a:t>
            </a:r>
            <a:endParaRPr lang="es-ES" dirty="0"/>
          </a:p>
        </p:txBody>
      </p:sp>
      <p:graphicFrame>
        <p:nvGraphicFramePr>
          <p:cNvPr id="4" name="3 Marcador de contenido"/>
          <p:cNvGraphicFramePr>
            <a:graphicFrameLocks noGrp="1"/>
          </p:cNvGraphicFramePr>
          <p:nvPr>
            <p:ph idx="1"/>
          </p:nvPr>
        </p:nvGraphicFramePr>
        <p:xfrm>
          <a:off x="1285852" y="1317920"/>
          <a:ext cx="5999188" cy="5368769"/>
        </p:xfrm>
        <a:graphic>
          <a:graphicData uri="http://schemas.openxmlformats.org/drawingml/2006/table">
            <a:tbl>
              <a:tblPr/>
              <a:tblGrid>
                <a:gridCol w="1490707"/>
                <a:gridCol w="1292755"/>
                <a:gridCol w="3215726"/>
              </a:tblGrid>
              <a:tr h="194380"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45" b="1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Lenguaje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45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Licencia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ES" sz="1045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Nombre</a:t>
                      </a: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Ruby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"/>
                        </a:rPr>
                        <a:t>MIT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3"/>
                        </a:rPr>
                        <a:t>Ruby on Rails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Java / J2ee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Apache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5"/>
                        </a:rPr>
                        <a:t>Grails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Java / J2ee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Apache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6" tooltip="Spring Framework"/>
                        </a:rPr>
                        <a:t>Spring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Java / J2ee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Apache</a:t>
                      </a:r>
                      <a:endParaRPr lang="es-ES" sz="16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 dirty="0" err="1">
                          <a:solidFill>
                            <a:srgbClr val="0000FF"/>
                          </a:solidFill>
                          <a:latin typeface="Calibri"/>
                          <a:hlinkClick r:id="rId7"/>
                        </a:rPr>
                        <a:t>JavaServerFaces</a:t>
                      </a:r>
                      <a:endParaRPr lang="es-ES" sz="16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 sz="16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Java / J2ee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s-ES" sz="1600" b="0" i="0" u="sng" strike="noStrike" kern="1200" dirty="0" smtClean="0">
                          <a:solidFill>
                            <a:srgbClr val="0000FF"/>
                          </a:solidFill>
                          <a:latin typeface="Calibri"/>
                          <a:ea typeface="+mn-ea"/>
                          <a:cs typeface="+mn-cs"/>
                          <a:hlinkClick r:id="rId7"/>
                        </a:rPr>
                        <a:t>Comercial</a:t>
                      </a:r>
                      <a:endParaRPr kumimoji="0" lang="es-ES" sz="1600" b="0" i="0" u="sng" strike="noStrike" kern="1200" dirty="0">
                        <a:solidFill>
                          <a:srgbClr val="0000FF"/>
                        </a:solidFill>
                        <a:latin typeface="Calibri"/>
                        <a:ea typeface="+mn-ea"/>
                        <a:cs typeface="+mn-cs"/>
                        <a:hlinkClick r:id="rId7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s-ES" sz="1600" b="0" i="0" u="sng" strike="noStrike" kern="1200" dirty="0" smtClean="0">
                          <a:solidFill>
                            <a:srgbClr val="0000FF"/>
                          </a:solidFill>
                          <a:latin typeface="Calibri"/>
                          <a:ea typeface="+mn-ea"/>
                          <a:cs typeface="+mn-cs"/>
                          <a:hlinkClick r:id="rId7"/>
                        </a:rPr>
                        <a:t>Oracle ADF</a:t>
                      </a:r>
                      <a:endParaRPr kumimoji="0" lang="es-ES" sz="1600" b="0" i="0" u="sng" strike="noStrike" kern="1200" dirty="0">
                        <a:solidFill>
                          <a:srgbClr val="0000FF"/>
                        </a:solidFill>
                        <a:latin typeface="Calibri"/>
                        <a:ea typeface="+mn-ea"/>
                        <a:cs typeface="+mn-cs"/>
                        <a:hlinkClick r:id="rId7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GPL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 dirty="0" err="1">
                          <a:solidFill>
                            <a:srgbClr val="0000FF"/>
                          </a:solidFill>
                          <a:latin typeface="Calibri"/>
                          <a:hlinkClick r:id="rId9"/>
                        </a:rPr>
                        <a:t>Catalyst</a:t>
                      </a:r>
                      <a:endParaRPr lang="es-ES" sz="16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GPL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0"/>
                        </a:rPr>
                        <a:t>CGI::Application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s-ES" sz="1600" b="0" i="0" u="sng" strike="noStrike" kern="1200" dirty="0">
                          <a:solidFill>
                            <a:srgbClr val="0000FF"/>
                          </a:solidFill>
                          <a:latin typeface="Calibri"/>
                          <a:ea typeface="+mn-ea"/>
                          <a:cs typeface="+mn-cs"/>
                          <a:hlinkClick r:id="rId7"/>
                        </a:rPr>
                        <a:t>Comercial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1"/>
                        </a:rPr>
                        <a:t>PageKit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Perl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GPL</a:t>
                      </a:r>
                      <a:endParaRPr lang="es-ES" sz="16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2"/>
                        </a:rPr>
                        <a:t>Cyclone 3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7089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8"/>
                        </a:rPr>
                        <a:t>GPL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3"/>
                        </a:rPr>
                        <a:t>Self Framework ( php5, MVC, ORM, Templates, I18N, Multiples DB)</a:t>
                      </a:r>
                      <a:endParaRPr lang="en-U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PHP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4"/>
                        </a:rPr>
                        <a:t>LGPL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5"/>
                        </a:rPr>
                        <a:t>Tlalokes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Python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6"/>
                        </a:rPr>
                        <a:t>GPL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7"/>
                        </a:rPr>
                        <a:t>Web2py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Python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8"/>
                        </a:rPr>
                        <a:t>BSD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19"/>
                        </a:rPr>
                        <a:t>Pylons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Python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0"/>
                        </a:rPr>
                        <a:t>BSD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1" tooltip="Django web framework"/>
                        </a:rPr>
                        <a:t>Django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.NET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 dirty="0">
                          <a:solidFill>
                            <a:srgbClr val="0000FF"/>
                          </a:solidFill>
                          <a:latin typeface="Calibri"/>
                          <a:hlinkClick r:id="rId4"/>
                        </a:rPr>
                        <a:t>Apache</a:t>
                      </a:r>
                      <a:endParaRPr lang="es-ES" sz="16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2"/>
                        </a:rPr>
                        <a:t>Spring .NET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239960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.NET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3"/>
                        </a:rPr>
                        <a:t>MS-PL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4"/>
                        </a:rPr>
                        <a:t>ASP.NET MVC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470898"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AS3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Adobe Open Source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5"/>
                        </a:rPr>
                        <a:t>Cairngorm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  <a:tr h="379504">
                <a:tc>
                  <a:txBody>
                    <a:bodyPr/>
                    <a:lstStyle/>
                    <a:p>
                      <a:pPr marL="0" algn="l" rtl="0" eaLnBrk="1" fontAlgn="b" latinLnBrk="0" hangingPunct="1"/>
                      <a:r>
                        <a:rPr kumimoji="0" lang="es-ES" sz="1600" b="0" i="0" u="none" strike="noStrike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  <a:hlinkClick r:id="rId26" tooltip="Adobe Flex"/>
                        </a:rPr>
                        <a:t>AS3 y </a:t>
                      </a:r>
                      <a:r>
                        <a:rPr kumimoji="0" lang="es-ES" sz="1600" b="0" i="0" u="none" strike="noStrike" kern="1200" dirty="0" err="1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  <a:hlinkClick r:id="rId26" tooltip="Adobe Flex"/>
                        </a:rPr>
                        <a:t>Flex</a:t>
                      </a:r>
                      <a:endParaRPr kumimoji="0" lang="es-ES" sz="1600" b="0" i="0" u="none" strike="noStrike" kern="1200" dirty="0">
                        <a:solidFill>
                          <a:srgbClr val="000000"/>
                        </a:solidFill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>
                          <a:solidFill>
                            <a:srgbClr val="0000FF"/>
                          </a:solidFill>
                          <a:latin typeface="Calibri"/>
                          <a:hlinkClick r:id="rId27"/>
                        </a:rPr>
                        <a:t>MIT License</a:t>
                      </a:r>
                      <a:endParaRPr lang="es-ES" sz="1600" b="0" i="0" u="sng" strike="noStrike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600" b="0" i="0" u="sng" strike="noStrike" dirty="0" err="1">
                          <a:solidFill>
                            <a:srgbClr val="0000FF"/>
                          </a:solidFill>
                          <a:latin typeface="Calibri"/>
                          <a:hlinkClick r:id="rId28"/>
                        </a:rPr>
                        <a:t>CycleFramework</a:t>
                      </a:r>
                      <a:endParaRPr lang="es-ES" sz="1600" b="0" i="0" u="sng" strike="noStrike" dirty="0">
                        <a:solidFill>
                          <a:srgbClr val="0000FF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9F9F9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Bibliografia</a:t>
            </a:r>
            <a:endParaRPr lang="en-US" dirty="0"/>
          </a:p>
        </p:txBody>
      </p:sp>
      <p:pic>
        <p:nvPicPr>
          <p:cNvPr id="151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5921" y="1646238"/>
            <a:ext cx="605215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17 Llamada ovalada"/>
          <p:cNvSpPr/>
          <p:nvPr/>
        </p:nvSpPr>
        <p:spPr>
          <a:xfrm>
            <a:off x="285720" y="214290"/>
            <a:ext cx="3857652" cy="1785950"/>
          </a:xfrm>
          <a:prstGeom prst="wedgeEllipseCallout">
            <a:avLst>
              <a:gd name="adj1" fmla="val 2847"/>
              <a:gd name="adj2" fmla="val 106269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s-BO" b="1" dirty="0" smtClean="0">
                <a:ln w="50800"/>
                <a:solidFill>
                  <a:schemeClr val="bg1">
                    <a:shade val="50000"/>
                  </a:schemeClr>
                </a:solidFill>
                <a:latin typeface="Arial" pitchFamily="34" charset="0"/>
                <a:cs typeface="Arial" pitchFamily="34" charset="0"/>
              </a:rPr>
              <a:t>A la hora de recolectar experiencia, se pueden armar dos grandes grupos</a:t>
            </a:r>
            <a:endParaRPr lang="es-ES" b="1" dirty="0">
              <a:ln w="50800"/>
              <a:solidFill>
                <a:schemeClr val="bg1">
                  <a:shade val="50000"/>
                </a:schemeClr>
              </a:solidFill>
            </a:endParaRPr>
          </a:p>
        </p:txBody>
      </p:sp>
      <p:sp>
        <p:nvSpPr>
          <p:cNvPr id="7" name="6 Marcador de texto"/>
          <p:cNvSpPr>
            <a:spLocks noGrp="1"/>
          </p:cNvSpPr>
          <p:nvPr>
            <p:ph type="body" idx="4294967295"/>
          </p:nvPr>
        </p:nvSpPr>
        <p:spPr>
          <a:xfrm>
            <a:off x="4786314" y="2357430"/>
            <a:ext cx="4071937" cy="1500187"/>
          </a:xfr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>
            <a:normAutofit fontScale="70000" lnSpcReduction="20000"/>
          </a:bodyPr>
          <a:lstStyle/>
          <a:p>
            <a:pPr marL="0" indent="0" algn="just">
              <a:buNone/>
              <a:defRPr/>
            </a:pPr>
            <a:r>
              <a:rPr lang="es-BO" dirty="0" smtClean="0">
                <a:solidFill>
                  <a:schemeClr val="accent3">
                    <a:lumMod val="85000"/>
                  </a:schemeClr>
                </a:solidFill>
                <a:latin typeface="Arial" pitchFamily="34" charset="0"/>
                <a:cs typeface="Arial" pitchFamily="34" charset="0"/>
              </a:rPr>
              <a:t>Corresponden con las buenas experiencias, ya que reúnen resoluciones a problemas recurrentes encontrados en el DOO.</a:t>
            </a:r>
          </a:p>
          <a:p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4714876" y="4929198"/>
            <a:ext cx="4071934" cy="1323439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lvl="0" algn="just">
              <a:buClr>
                <a:srgbClr val="72A376"/>
              </a:buClr>
              <a:buSzPct val="70000"/>
              <a:defRPr/>
            </a:pPr>
            <a:r>
              <a:rPr lang="es-BO" sz="2000" dirty="0" smtClean="0">
                <a:solidFill>
                  <a:srgbClr val="A8CDD7">
                    <a:lumMod val="85000"/>
                  </a:srgbClr>
                </a:solidFill>
                <a:latin typeface="Arial" pitchFamily="34" charset="0"/>
                <a:cs typeface="Arial" pitchFamily="34" charset="0"/>
              </a:rPr>
              <a:t>Corresponden </a:t>
            </a:r>
            <a:r>
              <a:rPr lang="es-BO" sz="2000" dirty="0">
                <a:solidFill>
                  <a:srgbClr val="A8CDD7">
                    <a:lumMod val="85000"/>
                  </a:srgbClr>
                </a:solidFill>
                <a:latin typeface="Arial" pitchFamily="34" charset="0"/>
                <a:cs typeface="Arial" pitchFamily="34" charset="0"/>
              </a:rPr>
              <a:t>a las malas experiencias ya que reúnen soluciones que han producido efectos negativos. </a:t>
            </a:r>
          </a:p>
        </p:txBody>
      </p:sp>
      <p:sp>
        <p:nvSpPr>
          <p:cNvPr id="9" name="8 Rectángulo"/>
          <p:cNvSpPr/>
          <p:nvPr/>
        </p:nvSpPr>
        <p:spPr>
          <a:xfrm>
            <a:off x="5857884" y="4357694"/>
            <a:ext cx="2235164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s-BO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</a:t>
            </a:r>
            <a:r>
              <a:rPr lang="es-BO" sz="2000" dirty="0" err="1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Antipatrones</a:t>
            </a:r>
            <a:r>
              <a:rPr lang="es-BO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, 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5572132" y="1285860"/>
            <a:ext cx="3205190" cy="40011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BO" sz="2000" dirty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Los Patrones de Diseño </a:t>
            </a:r>
            <a:endParaRPr lang="es-ES" sz="2000" dirty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9634" name="Picture 2" descr="http://bp3.blogger.com/_51JL7a1_rVc/SFB_YJnNSeI/AAAAAAAAAA4/P-9IZZ66A4Y/s320/hombre+compu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3000372"/>
            <a:ext cx="2981325" cy="3048001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cxnSp>
        <p:nvCxnSpPr>
          <p:cNvPr id="13" name="12 Conector recto de flecha"/>
          <p:cNvCxnSpPr>
            <a:stCxn id="69634" idx="7"/>
          </p:cNvCxnSpPr>
          <p:nvPr/>
        </p:nvCxnSpPr>
        <p:spPr>
          <a:xfrm rot="5400000" flipH="1" flipV="1">
            <a:off x="3335144" y="1138347"/>
            <a:ext cx="1803691" cy="281309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13 Conector recto de flecha"/>
          <p:cNvCxnSpPr>
            <a:stCxn id="69634" idx="7"/>
            <a:endCxn id="9" idx="1"/>
          </p:cNvCxnSpPr>
          <p:nvPr/>
        </p:nvCxnSpPr>
        <p:spPr>
          <a:xfrm rot="16200000" flipH="1">
            <a:off x="3788658" y="2488523"/>
            <a:ext cx="1111008" cy="302744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Bibliografia</a:t>
            </a:r>
            <a:endParaRPr lang="en-US" dirty="0"/>
          </a:p>
        </p:txBody>
      </p:sp>
      <p:pic>
        <p:nvPicPr>
          <p:cNvPr id="152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48833" y="1646238"/>
            <a:ext cx="6046334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BO" dirty="0" err="1" smtClean="0"/>
              <a:t>Bibliografia</a:t>
            </a:r>
            <a:endParaRPr lang="en-US" dirty="0"/>
          </a:p>
        </p:txBody>
      </p:sp>
      <p:pic>
        <p:nvPicPr>
          <p:cNvPr id="15360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0710" y="1646238"/>
            <a:ext cx="600257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1371600" y="214313"/>
            <a:ext cx="7772400" cy="614362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¿</a:t>
            </a:r>
            <a:r>
              <a:rPr lang="en-GB" dirty="0" err="1"/>
              <a:t>Qué</a:t>
            </a:r>
            <a:r>
              <a:rPr lang="en-GB" dirty="0"/>
              <a:t> </a:t>
            </a:r>
            <a:r>
              <a:rPr lang="en-GB" dirty="0" err="1"/>
              <a:t>es</a:t>
            </a:r>
            <a:r>
              <a:rPr lang="en-GB" dirty="0"/>
              <a:t> un Patrón?</a:t>
            </a:r>
          </a:p>
        </p:txBody>
      </p:sp>
      <p:graphicFrame>
        <p:nvGraphicFramePr>
          <p:cNvPr id="5" name="4 Diagrama"/>
          <p:cNvGraphicFramePr/>
          <p:nvPr/>
        </p:nvGraphicFramePr>
        <p:xfrm>
          <a:off x="357158" y="1214422"/>
          <a:ext cx="8429684" cy="46434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7" name="6 Rectángulo"/>
          <p:cNvSpPr/>
          <p:nvPr/>
        </p:nvSpPr>
        <p:spPr>
          <a:xfrm>
            <a:off x="214282" y="785794"/>
            <a:ext cx="892971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BO" dirty="0" smtClean="0"/>
              <a:t>Base para la búsqueda de soluciones a problemas comunes en el desarrollo de SW </a:t>
            </a:r>
            <a:endParaRPr lang="es-ES" dirty="0"/>
          </a:p>
        </p:txBody>
      </p:sp>
      <p:sp>
        <p:nvSpPr>
          <p:cNvPr id="8" name="7 Rectángulo"/>
          <p:cNvSpPr/>
          <p:nvPr/>
        </p:nvSpPr>
        <p:spPr>
          <a:xfrm>
            <a:off x="214282" y="5934670"/>
            <a:ext cx="8501122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s-BO" dirty="0" smtClean="0"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No es un diseño terminado que puede traducirse  en código, sino más bien una descripción sobre cómo resolver el problema usada en diversas situaciones.</a:t>
            </a:r>
            <a:endParaRPr lang="es-ES" dirty="0">
              <a:solidFill>
                <a:schemeClr val="bg1"/>
              </a:solidFill>
            </a:endParaRPr>
          </a:p>
        </p:txBody>
      </p:sp>
      <p:sp>
        <p:nvSpPr>
          <p:cNvPr id="9" name="8 Flecha abajo"/>
          <p:cNvSpPr/>
          <p:nvPr/>
        </p:nvSpPr>
        <p:spPr>
          <a:xfrm>
            <a:off x="3357554" y="4143380"/>
            <a:ext cx="2500330" cy="157163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ES" dirty="0" smtClean="0"/>
              <a:t>La</a:t>
            </a:r>
          </a:p>
          <a:p>
            <a:pPr algn="ctr"/>
            <a:r>
              <a:rPr lang="es-ES" dirty="0" smtClean="0"/>
              <a:t>Solución</a:t>
            </a:r>
            <a:endParaRPr lang="es-ES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7772400" cy="114300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Características de los Patrones</a:t>
            </a:r>
          </a:p>
        </p:txBody>
      </p:sp>
      <p:sp>
        <p:nvSpPr>
          <p:cNvPr id="2263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571612"/>
            <a:ext cx="8358246" cy="4786346"/>
          </a:xfr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 smtClean="0"/>
              <a:t>Atacan problemas recurrentes que ocurren en situaciones específicas y dan una solución.</a:t>
            </a:r>
          </a:p>
          <a:p>
            <a:pPr algn="just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 smtClean="0"/>
              <a:t>Variabilidad de las interfaces.</a:t>
            </a:r>
          </a:p>
          <a:p>
            <a:pPr algn="just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 smtClean="0"/>
              <a:t>Documentan experiencias de diseño existentes y bien probadas.</a:t>
            </a:r>
          </a:p>
          <a:p>
            <a:pPr algn="just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 smtClean="0"/>
              <a:t>Experiencia en el desarrollo de sistemas interactivos.</a:t>
            </a:r>
          </a:p>
          <a:p>
            <a:pPr algn="just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r>
              <a:rPr lang="es-ES" dirty="0" smtClean="0"/>
              <a:t>Identifican y especifican abstracciones de alto nivel.</a:t>
            </a:r>
          </a:p>
          <a:p>
            <a:pPr algn="just">
              <a:tabLst>
                <a:tab pos="911225" algn="l"/>
                <a:tab pos="1825625" algn="l"/>
                <a:tab pos="2740025" algn="l"/>
                <a:tab pos="3654425" algn="l"/>
                <a:tab pos="4568825" algn="l"/>
                <a:tab pos="5483225" algn="l"/>
                <a:tab pos="6397625" algn="l"/>
                <a:tab pos="7312025" algn="l"/>
                <a:tab pos="8226425" algn="l"/>
                <a:tab pos="9140825" algn="l"/>
                <a:tab pos="10055225" algn="l"/>
              </a:tabLst>
            </a:pPr>
            <a:endParaRPr lang="en-GB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3 Diagrama"/>
          <p:cNvGraphicFramePr/>
          <p:nvPr/>
        </p:nvGraphicFramePr>
        <p:xfrm>
          <a:off x="285720" y="0"/>
          <a:ext cx="8572560" cy="657227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Grp="1" noChangeArrowheads="1"/>
          </p:cNvSpPr>
          <p:nvPr>
            <p:ph type="title" idx="4294967295"/>
          </p:nvPr>
        </p:nvSpPr>
        <p:spPr>
          <a:xfrm>
            <a:off x="571472" y="285728"/>
            <a:ext cx="8243887" cy="552450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/>
              <a:t>¿</a:t>
            </a:r>
            <a:r>
              <a:rPr lang="en-GB" dirty="0" err="1"/>
              <a:t>Cómo</a:t>
            </a:r>
            <a:r>
              <a:rPr lang="en-GB" dirty="0"/>
              <a:t> se especifica un </a:t>
            </a:r>
            <a:r>
              <a:rPr lang="en-GB" dirty="0" err="1"/>
              <a:t>patrón</a:t>
            </a:r>
            <a:r>
              <a:rPr lang="en-GB" dirty="0"/>
              <a:t>?</a:t>
            </a: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85720" y="1071546"/>
            <a:ext cx="8429614" cy="951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600" b="1" dirty="0">
                <a:latin typeface="Arial" charset="0"/>
              </a:rPr>
              <a:t>Patrón: </a:t>
            </a:r>
            <a:r>
              <a:rPr lang="en-GB" sz="2600" dirty="0">
                <a:latin typeface="Arial" charset="0"/>
              </a:rPr>
              <a:t>Nombre del </a:t>
            </a:r>
            <a:r>
              <a:rPr lang="en-GB" sz="2600" dirty="0" smtClean="0">
                <a:latin typeface="Arial" charset="0"/>
              </a:rPr>
              <a:t>Patrón (</a:t>
            </a:r>
            <a:r>
              <a:rPr lang="es-BO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Permite describir en pocas palabras un</a:t>
            </a:r>
          </a:p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BO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BO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                                                      problema de diseño</a:t>
            </a:r>
            <a:r>
              <a:rPr lang="en-GB" dirty="0" smtClean="0">
                <a:latin typeface="Arial" charset="0"/>
              </a:rPr>
              <a:t> </a:t>
            </a:r>
            <a:r>
              <a:rPr lang="en-GB" sz="2600" dirty="0">
                <a:latin typeface="Arial" charset="0"/>
              </a:rPr>
              <a:t>)</a:t>
            </a:r>
          </a:p>
        </p:txBody>
      </p:sp>
      <p:sp>
        <p:nvSpPr>
          <p:cNvPr id="22532" name="Text Box 4"/>
          <p:cNvSpPr txBox="1">
            <a:spLocks noChangeArrowheads="1"/>
          </p:cNvSpPr>
          <p:nvPr/>
        </p:nvSpPr>
        <p:spPr bwMode="auto">
          <a:xfrm>
            <a:off x="1285852" y="1928802"/>
            <a:ext cx="1589796" cy="55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>
                <a:latin typeface="Arial" charset="0"/>
              </a:rPr>
              <a:t>Contexto</a:t>
            </a:r>
          </a:p>
        </p:txBody>
      </p:sp>
      <p:sp>
        <p:nvSpPr>
          <p:cNvPr id="22533" name="Text Box 5"/>
          <p:cNvSpPr txBox="1">
            <a:spLocks noChangeArrowheads="1"/>
          </p:cNvSpPr>
          <p:nvPr/>
        </p:nvSpPr>
        <p:spPr bwMode="auto">
          <a:xfrm>
            <a:off x="2214986" y="2285584"/>
            <a:ext cx="4939122" cy="62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Situación de diseño que da lugar al problema. </a:t>
            </a:r>
          </a:p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endParaRPr lang="en-GB" dirty="0">
              <a:latin typeface="Arial" charset="0"/>
            </a:endParaRPr>
          </a:p>
        </p:txBody>
      </p:sp>
      <p:sp>
        <p:nvSpPr>
          <p:cNvPr id="22534" name="Text Box 6"/>
          <p:cNvSpPr txBox="1">
            <a:spLocks noChangeArrowheads="1"/>
          </p:cNvSpPr>
          <p:nvPr/>
        </p:nvSpPr>
        <p:spPr bwMode="auto">
          <a:xfrm>
            <a:off x="1285644" y="3070903"/>
            <a:ext cx="7643119" cy="621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Problema </a:t>
            </a:r>
            <a:r>
              <a:rPr lang="en-GB" dirty="0" smtClean="0">
                <a:latin typeface="Arial" charset="0"/>
              </a:rPr>
              <a:t>(</a:t>
            </a:r>
            <a:r>
              <a:rPr lang="es-ES" dirty="0" smtClean="0">
                <a:solidFill>
                  <a:srgbClr val="FFFF00"/>
                </a:solidFill>
                <a:latin typeface="Arial" charset="0"/>
              </a:rPr>
              <a:t>Indica cuándo aplicar el patrón. Comprende: requerimientos,</a:t>
            </a:r>
          </a:p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>
                <a:solidFill>
                  <a:srgbClr val="FFFF00"/>
                </a:solidFill>
                <a:latin typeface="Arial" charset="0"/>
              </a:rPr>
              <a:t> </a:t>
            </a:r>
            <a:r>
              <a:rPr lang="es-ES" dirty="0" smtClean="0">
                <a:solidFill>
                  <a:srgbClr val="FFFF00"/>
                </a:solidFill>
                <a:latin typeface="Arial" charset="0"/>
              </a:rPr>
              <a:t>                  restricciones y propiedades deseables</a:t>
            </a:r>
            <a:endParaRPr lang="en-GB" b="1" dirty="0">
              <a:latin typeface="Arial" charset="0"/>
            </a:endParaRPr>
          </a:p>
        </p:txBody>
      </p:sp>
      <p:sp>
        <p:nvSpPr>
          <p:cNvPr id="22535" name="Text Box 7"/>
          <p:cNvSpPr txBox="1">
            <a:spLocks noChangeArrowheads="1"/>
          </p:cNvSpPr>
          <p:nvPr/>
        </p:nvSpPr>
        <p:spPr bwMode="auto">
          <a:xfrm>
            <a:off x="2500678" y="3643865"/>
            <a:ext cx="4836609" cy="358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ES" dirty="0" smtClean="0">
                <a:latin typeface="Arial" charset="0"/>
              </a:rPr>
              <a:t>Conjunto de fuerzas que surgen del contexto</a:t>
            </a:r>
            <a:endParaRPr lang="en-GB" dirty="0" smtClean="0">
              <a:latin typeface="Arial" charset="0"/>
            </a:endParaRPr>
          </a:p>
        </p:txBody>
      </p:sp>
      <p:sp>
        <p:nvSpPr>
          <p:cNvPr id="22536" name="Text Box 8"/>
          <p:cNvSpPr txBox="1">
            <a:spLocks noChangeArrowheads="1"/>
          </p:cNvSpPr>
          <p:nvPr/>
        </p:nvSpPr>
        <p:spPr bwMode="auto">
          <a:xfrm>
            <a:off x="1248672" y="4226843"/>
            <a:ext cx="7396079" cy="620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Solución (</a:t>
            </a:r>
            <a:r>
              <a:rPr lang="es-BO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No describe una solución en concreto, sino una plantilla que</a:t>
            </a:r>
          </a:p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s-BO" dirty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s-BO" dirty="0" smtClean="0">
                <a:solidFill>
                  <a:srgbClr val="FFFF00"/>
                </a:solidFill>
                <a:latin typeface="Arial" pitchFamily="34" charset="0"/>
                <a:cs typeface="Arial" pitchFamily="34" charset="0"/>
              </a:rPr>
              <a:t>                puede aplicarse en diversas situaciones diferentes. </a:t>
            </a:r>
            <a:r>
              <a:rPr lang="en-GB" b="1" dirty="0" smtClean="0">
                <a:latin typeface="Arial" charset="0"/>
              </a:rPr>
              <a:t>)</a:t>
            </a:r>
            <a:endParaRPr lang="en-GB" b="1" dirty="0">
              <a:latin typeface="Arial" charset="0"/>
            </a:endParaRPr>
          </a:p>
        </p:txBody>
      </p:sp>
      <p:sp>
        <p:nvSpPr>
          <p:cNvPr id="22537" name="Text Box 9"/>
          <p:cNvSpPr txBox="1">
            <a:spLocks noChangeArrowheads="1"/>
          </p:cNvSpPr>
          <p:nvPr/>
        </p:nvSpPr>
        <p:spPr bwMode="auto">
          <a:xfrm>
            <a:off x="2209944" y="4803812"/>
            <a:ext cx="6081892" cy="55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 err="1">
                <a:latin typeface="Arial" charset="0"/>
              </a:rPr>
              <a:t>Configuración</a:t>
            </a:r>
            <a:r>
              <a:rPr lang="en-GB" dirty="0">
                <a:latin typeface="Arial" charset="0"/>
              </a:rPr>
              <a:t> para </a:t>
            </a:r>
            <a:r>
              <a:rPr lang="en-GB" dirty="0" err="1">
                <a:latin typeface="Arial" charset="0"/>
              </a:rPr>
              <a:t>balancear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las</a:t>
            </a:r>
            <a:r>
              <a:rPr lang="en-GB" dirty="0">
                <a:latin typeface="Arial" charset="0"/>
              </a:rPr>
              <a:t> </a:t>
            </a:r>
            <a:r>
              <a:rPr lang="en-GB" dirty="0" err="1">
                <a:latin typeface="Arial" charset="0"/>
              </a:rPr>
              <a:t>fuerzas</a:t>
            </a:r>
            <a:endParaRPr lang="en-GB" dirty="0">
              <a:latin typeface="Arial" charset="0"/>
            </a:endParaRPr>
          </a:p>
        </p:txBody>
      </p:sp>
      <p:sp>
        <p:nvSpPr>
          <p:cNvPr id="22538" name="Text Box 10"/>
          <p:cNvSpPr txBox="1">
            <a:spLocks noChangeArrowheads="1"/>
          </p:cNvSpPr>
          <p:nvPr/>
        </p:nvSpPr>
        <p:spPr bwMode="auto">
          <a:xfrm>
            <a:off x="3143240" y="5286388"/>
            <a:ext cx="4819803" cy="48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>
                <a:latin typeface="Arial" charset="0"/>
              </a:rPr>
              <a:t>Componentes y </a:t>
            </a:r>
            <a:r>
              <a:rPr lang="en-GB" sz="2000" dirty="0" err="1">
                <a:latin typeface="Arial" charset="0"/>
              </a:rPr>
              <a:t>relaciones</a:t>
            </a:r>
            <a:r>
              <a:rPr lang="en-GB" sz="2000" dirty="0">
                <a:latin typeface="Arial" charset="0"/>
              </a:rPr>
              <a:t> (</a:t>
            </a:r>
            <a:r>
              <a:rPr lang="en-GB" sz="2000" dirty="0" err="1">
                <a:latin typeface="Arial" charset="0"/>
              </a:rPr>
              <a:t>estructura</a:t>
            </a:r>
            <a:r>
              <a:rPr lang="en-GB" sz="2000" dirty="0">
                <a:latin typeface="Arial" charset="0"/>
              </a:rPr>
              <a:t>)</a:t>
            </a:r>
          </a:p>
        </p:txBody>
      </p:sp>
      <p:sp>
        <p:nvSpPr>
          <p:cNvPr id="22539" name="Text Box 11"/>
          <p:cNvSpPr txBox="1">
            <a:spLocks noChangeArrowheads="1"/>
          </p:cNvSpPr>
          <p:nvPr/>
        </p:nvSpPr>
        <p:spPr bwMode="auto">
          <a:xfrm>
            <a:off x="3214678" y="5715016"/>
            <a:ext cx="3329160" cy="4808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2000" dirty="0" err="1">
                <a:latin typeface="Arial" charset="0"/>
              </a:rPr>
              <a:t>Comportamiento</a:t>
            </a:r>
            <a:r>
              <a:rPr lang="en-GB" sz="2000" dirty="0">
                <a:latin typeface="Arial" charset="0"/>
              </a:rPr>
              <a:t> </a:t>
            </a:r>
            <a:r>
              <a:rPr lang="en-GB" sz="2000" dirty="0" err="1">
                <a:latin typeface="Arial" charset="0"/>
              </a:rPr>
              <a:t>dinámico</a:t>
            </a:r>
            <a:endParaRPr lang="en-GB" sz="2000" dirty="0">
              <a:latin typeface="Arial" charset="0"/>
            </a:endParaRPr>
          </a:p>
        </p:txBody>
      </p:sp>
      <p:sp>
        <p:nvSpPr>
          <p:cNvPr id="22541" name="Line 13"/>
          <p:cNvSpPr>
            <a:spLocks noChangeShapeType="1"/>
          </p:cNvSpPr>
          <p:nvPr/>
        </p:nvSpPr>
        <p:spPr bwMode="auto">
          <a:xfrm>
            <a:off x="863827" y="2347689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42" name="Line 14"/>
          <p:cNvSpPr>
            <a:spLocks noChangeShapeType="1"/>
          </p:cNvSpPr>
          <p:nvPr/>
        </p:nvSpPr>
        <p:spPr bwMode="auto">
          <a:xfrm>
            <a:off x="857105" y="3215145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43" name="Line 15"/>
          <p:cNvSpPr>
            <a:spLocks noChangeShapeType="1"/>
          </p:cNvSpPr>
          <p:nvPr/>
        </p:nvSpPr>
        <p:spPr bwMode="auto">
          <a:xfrm>
            <a:off x="863827" y="4655563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44" name="Line 16"/>
          <p:cNvSpPr>
            <a:spLocks noChangeShapeType="1"/>
          </p:cNvSpPr>
          <p:nvPr/>
        </p:nvSpPr>
        <p:spPr bwMode="auto">
          <a:xfrm>
            <a:off x="1826780" y="2347689"/>
            <a:ext cx="1681" cy="57696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45" name="Line 17"/>
          <p:cNvSpPr>
            <a:spLocks noChangeShapeType="1"/>
          </p:cNvSpPr>
          <p:nvPr/>
        </p:nvSpPr>
        <p:spPr bwMode="auto">
          <a:xfrm>
            <a:off x="1826780" y="2924657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46" name="Line 18"/>
          <p:cNvSpPr>
            <a:spLocks noChangeShapeType="1"/>
          </p:cNvSpPr>
          <p:nvPr/>
        </p:nvSpPr>
        <p:spPr bwMode="auto">
          <a:xfrm>
            <a:off x="1826780" y="3501626"/>
            <a:ext cx="1681" cy="57696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47" name="Line 19"/>
          <p:cNvSpPr>
            <a:spLocks noChangeShapeType="1"/>
          </p:cNvSpPr>
          <p:nvPr/>
        </p:nvSpPr>
        <p:spPr bwMode="auto">
          <a:xfrm>
            <a:off x="1826780" y="4078595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48" name="Line 20"/>
          <p:cNvSpPr>
            <a:spLocks noChangeShapeType="1"/>
          </p:cNvSpPr>
          <p:nvPr/>
        </p:nvSpPr>
        <p:spPr bwMode="auto">
          <a:xfrm>
            <a:off x="1826780" y="4655563"/>
            <a:ext cx="1681" cy="576969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49" name="Line 21"/>
          <p:cNvSpPr>
            <a:spLocks noChangeShapeType="1"/>
          </p:cNvSpPr>
          <p:nvPr/>
        </p:nvSpPr>
        <p:spPr bwMode="auto">
          <a:xfrm>
            <a:off x="1826780" y="5232532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51" name="Line 23"/>
          <p:cNvSpPr>
            <a:spLocks noChangeShapeType="1"/>
          </p:cNvSpPr>
          <p:nvPr/>
        </p:nvSpPr>
        <p:spPr bwMode="auto">
          <a:xfrm>
            <a:off x="2786050" y="5572140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52" name="Line 24"/>
          <p:cNvSpPr>
            <a:spLocks noChangeShapeType="1"/>
          </p:cNvSpPr>
          <p:nvPr/>
        </p:nvSpPr>
        <p:spPr bwMode="auto">
          <a:xfrm>
            <a:off x="2786050" y="5929330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sp>
        <p:nvSpPr>
          <p:cNvPr id="22553" name="Oval 25"/>
          <p:cNvSpPr>
            <a:spLocks noChangeArrowheads="1"/>
          </p:cNvSpPr>
          <p:nvPr/>
        </p:nvSpPr>
        <p:spPr bwMode="auto">
          <a:xfrm>
            <a:off x="285720" y="1785926"/>
            <a:ext cx="533400" cy="533400"/>
          </a:xfrm>
          <a:prstGeom prst="ellipse">
            <a:avLst/>
          </a:prstGeom>
          <a:solidFill>
            <a:srgbClr val="FFFF00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554" name="Oval 26"/>
          <p:cNvSpPr>
            <a:spLocks noChangeArrowheads="1"/>
          </p:cNvSpPr>
          <p:nvPr/>
        </p:nvSpPr>
        <p:spPr bwMode="auto">
          <a:xfrm>
            <a:off x="285720" y="2624126"/>
            <a:ext cx="533400" cy="533400"/>
          </a:xfrm>
          <a:prstGeom prst="ellipse">
            <a:avLst/>
          </a:prstGeom>
          <a:solidFill>
            <a:srgbClr val="FF9900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sp>
        <p:nvSpPr>
          <p:cNvPr id="22555" name="Oval 27"/>
          <p:cNvSpPr>
            <a:spLocks noChangeArrowheads="1"/>
          </p:cNvSpPr>
          <p:nvPr/>
        </p:nvSpPr>
        <p:spPr bwMode="auto">
          <a:xfrm>
            <a:off x="285720" y="3462326"/>
            <a:ext cx="533400" cy="533400"/>
          </a:xfrm>
          <a:prstGeom prst="ellipse">
            <a:avLst/>
          </a:prstGeom>
          <a:solidFill>
            <a:srgbClr val="CC3300"/>
          </a:solidFill>
          <a:ln w="9360">
            <a:solidFill>
              <a:srgbClr val="000066"/>
            </a:solidFill>
            <a:round/>
            <a:headEnd/>
            <a:tailEnd/>
          </a:ln>
        </p:spPr>
        <p:txBody>
          <a:bodyPr wrap="none" anchor="ctr"/>
          <a:lstStyle/>
          <a:p>
            <a:endParaRPr lang="es-ES"/>
          </a:p>
        </p:txBody>
      </p:sp>
      <p:cxnSp>
        <p:nvCxnSpPr>
          <p:cNvPr id="22556" name="AutoShape 28"/>
          <p:cNvCxnSpPr>
            <a:cxnSpLocks noChangeShapeType="1"/>
            <a:stCxn id="22553" idx="4"/>
            <a:endCxn id="22554" idx="0"/>
          </p:cNvCxnSpPr>
          <p:nvPr/>
        </p:nvCxnSpPr>
        <p:spPr bwMode="auto">
          <a:xfrm rot="5400000">
            <a:off x="400020" y="2471726"/>
            <a:ext cx="304800" cy="1588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</p:cxnSp>
      <p:cxnSp>
        <p:nvCxnSpPr>
          <p:cNvPr id="22557" name="AutoShape 29"/>
          <p:cNvCxnSpPr>
            <a:cxnSpLocks noChangeShapeType="1"/>
            <a:stCxn id="22554" idx="4"/>
            <a:endCxn id="22555" idx="0"/>
          </p:cNvCxnSpPr>
          <p:nvPr/>
        </p:nvCxnSpPr>
        <p:spPr bwMode="auto">
          <a:xfrm rot="5400000">
            <a:off x="400020" y="3309926"/>
            <a:ext cx="304800" cy="1588"/>
          </a:xfrm>
          <a:prstGeom prst="straightConnector1">
            <a:avLst/>
          </a:prstGeom>
          <a:noFill/>
          <a:ln w="9360">
            <a:solidFill>
              <a:srgbClr val="000066"/>
            </a:solidFill>
            <a:round/>
            <a:headEnd/>
            <a:tailEnd type="triangle" w="lg" len="lg"/>
          </a:ln>
        </p:spPr>
      </p:cxnSp>
      <p:cxnSp>
        <p:nvCxnSpPr>
          <p:cNvPr id="37" name="36 Conector recto"/>
          <p:cNvCxnSpPr>
            <a:endCxn id="44" idx="0"/>
          </p:cNvCxnSpPr>
          <p:nvPr/>
        </p:nvCxnSpPr>
        <p:spPr>
          <a:xfrm rot="5400000">
            <a:off x="-1499436" y="4143380"/>
            <a:ext cx="4714114" cy="79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 Box 4"/>
          <p:cNvSpPr txBox="1">
            <a:spLocks noChangeArrowheads="1"/>
          </p:cNvSpPr>
          <p:nvPr/>
        </p:nvSpPr>
        <p:spPr bwMode="auto">
          <a:xfrm>
            <a:off x="1285852" y="6000768"/>
            <a:ext cx="1335920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Estructura</a:t>
            </a:r>
            <a:endParaRPr lang="en-GB" b="1" dirty="0">
              <a:latin typeface="Arial" charset="0"/>
            </a:endParaRPr>
          </a:p>
        </p:txBody>
      </p:sp>
      <p:sp>
        <p:nvSpPr>
          <p:cNvPr id="40" name="Line 15"/>
          <p:cNvSpPr>
            <a:spLocks noChangeShapeType="1"/>
          </p:cNvSpPr>
          <p:nvPr/>
        </p:nvSpPr>
        <p:spPr bwMode="auto">
          <a:xfrm>
            <a:off x="857224" y="6215082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  <p:cxnSp>
        <p:nvCxnSpPr>
          <p:cNvPr id="42" name="41 Conector recto"/>
          <p:cNvCxnSpPr>
            <a:endCxn id="22552" idx="0"/>
          </p:cNvCxnSpPr>
          <p:nvPr/>
        </p:nvCxnSpPr>
        <p:spPr>
          <a:xfrm rot="5400000">
            <a:off x="2464579" y="5607859"/>
            <a:ext cx="642942" cy="1588"/>
          </a:xfrm>
          <a:prstGeom prst="line">
            <a:avLst/>
          </a:prstGeom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 Box 4"/>
          <p:cNvSpPr txBox="1">
            <a:spLocks noChangeArrowheads="1"/>
          </p:cNvSpPr>
          <p:nvPr/>
        </p:nvSpPr>
        <p:spPr bwMode="auto">
          <a:xfrm>
            <a:off x="1289050" y="6286520"/>
            <a:ext cx="1207680" cy="357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90000" tIns="46800" rIns="90000" bIns="46800">
            <a:spAutoFit/>
          </a:bodyPr>
          <a:lstStyle/>
          <a:p>
            <a:pPr>
              <a:lnSpc>
                <a:spcPct val="95000"/>
              </a:lnSpc>
              <a:buClr>
                <a:srgbClr val="000066"/>
              </a:buClr>
              <a:buSzPct val="100000"/>
              <a:buFont typeface="Times New Roman" pitchFamily="18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b="1" dirty="0" smtClean="0">
                <a:latin typeface="Arial" charset="0"/>
              </a:rPr>
              <a:t>Dinamica</a:t>
            </a:r>
            <a:endParaRPr lang="en-GB" b="1" dirty="0">
              <a:latin typeface="Arial" charset="0"/>
            </a:endParaRPr>
          </a:p>
        </p:txBody>
      </p:sp>
      <p:sp>
        <p:nvSpPr>
          <p:cNvPr id="44" name="Line 15"/>
          <p:cNvSpPr>
            <a:spLocks noChangeShapeType="1"/>
          </p:cNvSpPr>
          <p:nvPr/>
        </p:nvSpPr>
        <p:spPr bwMode="auto">
          <a:xfrm>
            <a:off x="857224" y="6500834"/>
            <a:ext cx="480636" cy="2003"/>
          </a:xfrm>
          <a:prstGeom prst="line">
            <a:avLst/>
          </a:prstGeom>
          <a:noFill/>
          <a:ln w="2844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Grp="1" noChangeArrowheads="1"/>
          </p:cNvSpPr>
          <p:nvPr>
            <p:ph type="title"/>
          </p:nvPr>
        </p:nvSpPr>
        <p:spPr>
          <a:xfrm>
            <a:off x="428596" y="428604"/>
            <a:ext cx="8172480" cy="604822"/>
          </a:xfrm>
          <a:ln/>
        </p:spPr>
        <p:txBody>
          <a:bodyPr>
            <a:normAutofit fontScale="90000"/>
          </a:bodyPr>
          <a:lstStyle/>
          <a:p>
            <a: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sz="3600" dirty="0" err="1"/>
              <a:t>Descripción</a:t>
            </a:r>
            <a:r>
              <a:rPr lang="en-GB" sz="3600" dirty="0"/>
              <a:t> </a:t>
            </a:r>
            <a:r>
              <a:rPr lang="en-GB" sz="3600" dirty="0" err="1"/>
              <a:t>Completa</a:t>
            </a:r>
            <a:r>
              <a:rPr lang="en-GB" sz="3600" dirty="0"/>
              <a:t> de un Patrón</a:t>
            </a:r>
          </a:p>
        </p:txBody>
      </p:sp>
      <p:graphicFrame>
        <p:nvGraphicFramePr>
          <p:cNvPr id="7" name="6 Tabla"/>
          <p:cNvGraphicFramePr>
            <a:graphicFrameLocks noGrp="1"/>
          </p:cNvGraphicFramePr>
          <p:nvPr/>
        </p:nvGraphicFramePr>
        <p:xfrm>
          <a:off x="428596" y="1428736"/>
          <a:ext cx="8358246" cy="488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74880"/>
                <a:gridCol w="6083366"/>
              </a:tblGrid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Nombre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Nombre descriptivo del patrón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Contexto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Situación en que surge el problema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Problema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Fuerzas que surgen en el contexto (cuando aplicar un patrón)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Solución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Configuración que balancea las fuerza (descripción abstracta del problema)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Estructura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Diagrama que describen la configuración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Dinámica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Descripción</a:t>
                      </a:r>
                      <a:r>
                        <a:rPr lang="es-ES" baseline="0" dirty="0" smtClean="0"/>
                        <a:t> del comportamiento. Escenarios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Implementación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Guía para implementar el patrón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Resolución del ejemplo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Aplicación del patrón</a:t>
                      </a:r>
                      <a:r>
                        <a:rPr lang="es-ES" baseline="0" dirty="0" smtClean="0"/>
                        <a:t> al ejemplo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Variantes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Alternativas para resolver</a:t>
                      </a:r>
                      <a:r>
                        <a:rPr lang="es-ES" baseline="0" dirty="0" smtClean="0"/>
                        <a:t> el ejemplo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Usos conocidos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Descripción de problemas donde</a:t>
                      </a:r>
                      <a:r>
                        <a:rPr lang="es-ES" baseline="0" dirty="0" smtClean="0"/>
                        <a:t> se aplica </a:t>
                      </a:r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dirty="0" smtClean="0"/>
                        <a:t>Consecuencias</a:t>
                      </a:r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s-ES" dirty="0" smtClean="0"/>
                        <a:t>Beneficios y perjuicios (costos y beneficios)</a:t>
                      </a:r>
                      <a:endParaRPr lang="es-E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undición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undición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ció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Fundición">
  <a:themeElements>
    <a:clrScheme name="Fundición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undición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undición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556</TotalTime>
  <Words>2367</Words>
  <Application>Microsoft Office PowerPoint</Application>
  <PresentationFormat>Presentación en pantalla (4:3)</PresentationFormat>
  <Paragraphs>401</Paragraphs>
  <Slides>41</Slides>
  <Notes>26</Notes>
  <HiddenSlides>0</HiddenSlides>
  <MMClips>0</MMClips>
  <ScaleCrop>false</ScaleCrop>
  <HeadingPairs>
    <vt:vector size="6" baseType="variant">
      <vt:variant>
        <vt:lpstr>Tema</vt:lpstr>
      </vt:variant>
      <vt:variant>
        <vt:i4>2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41</vt:i4>
      </vt:variant>
    </vt:vector>
  </HeadingPairs>
  <TitlesOfParts>
    <vt:vector size="45" baseType="lpstr">
      <vt:lpstr>Fundición</vt:lpstr>
      <vt:lpstr>1_Fundición</vt:lpstr>
      <vt:lpstr>Imagen de mapa de bits</vt:lpstr>
      <vt:lpstr>Hoja de cálculo</vt:lpstr>
      <vt:lpstr>Patrones de Diseño de Software Parte 1</vt:lpstr>
      <vt:lpstr>Introducción</vt:lpstr>
      <vt:lpstr>Diapositiva 3</vt:lpstr>
      <vt:lpstr>Diapositiva 4</vt:lpstr>
      <vt:lpstr>¿Qué es un Patrón?</vt:lpstr>
      <vt:lpstr>Características de los Patrones</vt:lpstr>
      <vt:lpstr>Diapositiva 7</vt:lpstr>
      <vt:lpstr>¿Cómo se especifica un patrón?</vt:lpstr>
      <vt:lpstr>Descripción Completa de un Patrón</vt:lpstr>
      <vt:lpstr>PATRONES ARQUITECTONICOS</vt:lpstr>
      <vt:lpstr>Categorías de Patrones Arquitectónicos</vt:lpstr>
      <vt:lpstr>Patrones Arquitectónicos Simples</vt:lpstr>
      <vt:lpstr>Layers</vt:lpstr>
      <vt:lpstr>Diapositiva 14</vt:lpstr>
      <vt:lpstr>Diapositiva 15</vt:lpstr>
      <vt:lpstr>Diapositiva 16</vt:lpstr>
      <vt:lpstr>Diapositiva 17</vt:lpstr>
      <vt:lpstr>Ejemplo: FTP de UNIX</vt:lpstr>
      <vt:lpstr>Diapositiva 19</vt:lpstr>
      <vt:lpstr>Diapositiva 20</vt:lpstr>
      <vt:lpstr>Arquitecturas de 2/3 Capas… para Web</vt:lpstr>
      <vt:lpstr>Arquitectura de 5 Capas… para Web </vt:lpstr>
      <vt:lpstr>Data Access Interface (DAI)</vt:lpstr>
      <vt:lpstr>Patrones Arquitectónicos para Sistemas Interactivos</vt:lpstr>
      <vt:lpstr>Patrones para Sistemas Interactivos</vt:lpstr>
      <vt:lpstr>Modelo-View-Controlador</vt:lpstr>
      <vt:lpstr>Diapositiva 27</vt:lpstr>
      <vt:lpstr>Modelo-Vista-Control (MVC)</vt:lpstr>
      <vt:lpstr>Ejemplo: Sistema de Información</vt:lpstr>
      <vt:lpstr>Diapositiva 30</vt:lpstr>
      <vt:lpstr>Diapositiva 31</vt:lpstr>
      <vt:lpstr>Diapositiva 32</vt:lpstr>
      <vt:lpstr>MVC: Estructura del Ejemplo</vt:lpstr>
      <vt:lpstr>Diapositiva 34</vt:lpstr>
      <vt:lpstr>Diapositiva 35</vt:lpstr>
      <vt:lpstr>Diapositiva 36</vt:lpstr>
      <vt:lpstr>Modelo-Vista-Controlador</vt:lpstr>
      <vt:lpstr>Frameworks MVC</vt:lpstr>
      <vt:lpstr>Bibliografia</vt:lpstr>
      <vt:lpstr>Bibliografia</vt:lpstr>
      <vt:lpstr>Bibliografia</vt:lpstr>
    </vt:vector>
  </TitlesOfParts>
  <Company>Familia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Patrones de Diseño de Software</dc:title>
  <dc:creator>Familia</dc:creator>
  <cp:lastModifiedBy>CONSULTOR_1</cp:lastModifiedBy>
  <cp:revision>73</cp:revision>
  <dcterms:created xsi:type="dcterms:W3CDTF">2011-03-14T19:15:54Z</dcterms:created>
  <dcterms:modified xsi:type="dcterms:W3CDTF">2011-04-06T14:16:51Z</dcterms:modified>
</cp:coreProperties>
</file>