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notesSlides/notesSlide9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gif" ContentType="image/gif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diagrams/data3.xml" ContentType="application/vnd.openxmlformats-officedocument.drawingml.diagramData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44"/>
  </p:notesMasterIdLst>
  <p:sldIdLst>
    <p:sldId id="256" r:id="rId2"/>
    <p:sldId id="314" r:id="rId3"/>
    <p:sldId id="316" r:id="rId4"/>
    <p:sldId id="317" r:id="rId5"/>
    <p:sldId id="307" r:id="rId6"/>
    <p:sldId id="308" r:id="rId7"/>
    <p:sldId id="329" r:id="rId8"/>
    <p:sldId id="333" r:id="rId9"/>
    <p:sldId id="334" r:id="rId10"/>
    <p:sldId id="330" r:id="rId11"/>
    <p:sldId id="335" r:id="rId12"/>
    <p:sldId id="336" r:id="rId13"/>
    <p:sldId id="337" r:id="rId14"/>
    <p:sldId id="339" r:id="rId15"/>
    <p:sldId id="340" r:id="rId16"/>
    <p:sldId id="366" r:id="rId17"/>
    <p:sldId id="367" r:id="rId18"/>
    <p:sldId id="368" r:id="rId19"/>
    <p:sldId id="341" r:id="rId20"/>
    <p:sldId id="369" r:id="rId21"/>
    <p:sldId id="309" r:id="rId22"/>
    <p:sldId id="344" r:id="rId23"/>
    <p:sldId id="345" r:id="rId24"/>
    <p:sldId id="346" r:id="rId25"/>
    <p:sldId id="347" r:id="rId26"/>
    <p:sldId id="370" r:id="rId27"/>
    <p:sldId id="371" r:id="rId28"/>
    <p:sldId id="348" r:id="rId29"/>
    <p:sldId id="372" r:id="rId30"/>
    <p:sldId id="373" r:id="rId31"/>
    <p:sldId id="349" r:id="rId32"/>
    <p:sldId id="375" r:id="rId33"/>
    <p:sldId id="374" r:id="rId34"/>
    <p:sldId id="376" r:id="rId35"/>
    <p:sldId id="350" r:id="rId36"/>
    <p:sldId id="351" r:id="rId37"/>
    <p:sldId id="352" r:id="rId38"/>
    <p:sldId id="353" r:id="rId39"/>
    <p:sldId id="377" r:id="rId40"/>
    <p:sldId id="354" r:id="rId41"/>
    <p:sldId id="355" r:id="rId42"/>
    <p:sldId id="378" r:id="rId43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Estilo temático 1 - Énfasis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516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hyperlink" Target="http://es.wikipedia.org/wiki/Factory_Method_(patr%C3%B3n_de_dise%C3%B1o)" TargetMode="External"/><Relationship Id="rId7" Type="http://schemas.openxmlformats.org/officeDocument/2006/relationships/image" Target="../media/image3.png"/><Relationship Id="rId2" Type="http://schemas.openxmlformats.org/officeDocument/2006/relationships/hyperlink" Target="http://es.wikipedia.org/wiki/Builder_(patr%C3%B3n_de_dise%C3%B1o)" TargetMode="External"/><Relationship Id="rId1" Type="http://schemas.openxmlformats.org/officeDocument/2006/relationships/hyperlink" Target="http://es.wikipedia.org/wiki/Abstract_Factory_(patr%C3%B3n_de_dise%C3%B1o)" TargetMode="External"/><Relationship Id="rId6" Type="http://schemas.openxmlformats.org/officeDocument/2006/relationships/image" Target="../media/image2.png"/><Relationship Id="rId5" Type="http://schemas.openxmlformats.org/officeDocument/2006/relationships/hyperlink" Target="http://es.wikipedia.org/wiki/Patr%C3%B3n_de_dise%C3%B1o_Singleton" TargetMode="External"/><Relationship Id="rId4" Type="http://schemas.openxmlformats.org/officeDocument/2006/relationships/hyperlink" Target="http://es.wikipedia.org/wiki/Prototype_(patr%C3%B3n_de_dise%C3%B1o)" TargetMode="External"/></Relationships>
</file>

<file path=ppt/diagrams/_rels/data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gif"/><Relationship Id="rId3" Type="http://schemas.openxmlformats.org/officeDocument/2006/relationships/hyperlink" Target="http://es.wikipedia.org/wiki/Composite_(patr%C3%B3n_de_dise%C3%B1o)" TargetMode="External"/><Relationship Id="rId7" Type="http://schemas.openxmlformats.org/officeDocument/2006/relationships/hyperlink" Target="http://es.wikipedia.org/wiki/Flyweight_(patr%C3%B3n_de_dise%C3%B1o)" TargetMode="External"/><Relationship Id="rId2" Type="http://schemas.openxmlformats.org/officeDocument/2006/relationships/hyperlink" Target="http://es.wikipedia.org/wiki/Bridge_(patr%C3%B3n_de_dise%C3%B1o)" TargetMode="External"/><Relationship Id="rId1" Type="http://schemas.openxmlformats.org/officeDocument/2006/relationships/hyperlink" Target="http://es.wikipedia.org/wiki/Adapter_(patr%C3%B3n_de_dise%C3%B1o)" TargetMode="External"/><Relationship Id="rId6" Type="http://schemas.openxmlformats.org/officeDocument/2006/relationships/hyperlink" Target="http://es.wikipedia.org/wiki/Proxy_(patr%C3%B3n_de_dise%C3%B1o)" TargetMode="External"/><Relationship Id="rId5" Type="http://schemas.openxmlformats.org/officeDocument/2006/relationships/hyperlink" Target="http://es.wikipedia.org/wiki/Facade_(patr%C3%B3n_de_dise%C3%B1o)" TargetMode="External"/><Relationship Id="rId4" Type="http://schemas.openxmlformats.org/officeDocument/2006/relationships/hyperlink" Target="http://es.wikipedia.org/wiki/Decorator_(patr%C3%B3n_de_dise%C3%B1o)" TargetMode="Externa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3">
  <dgm:title val=""/>
  <dgm:desc val=""/>
  <dgm:catLst>
    <dgm:cat type="accent1" pri="11300"/>
  </dgm:catLst>
  <dgm:styleLbl name="node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shade val="80000"/>
      </a:schemeClr>
      <a:schemeClr val="accent1">
        <a:tint val="7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/>
    <dgm:txEffectClrLst/>
  </dgm:styleLbl>
  <dgm:styleLbl name="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lnNode1">
    <dgm:fillClrLst>
      <a:schemeClr val="accent1">
        <a:shade val="80000"/>
      </a:schemeClr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1">
        <a:shade val="90000"/>
      </a:schemeClr>
      <a:schemeClr val="accent1">
        <a:tint val="70000"/>
      </a:schemeClr>
    </dgm:fillClrLst>
    <dgm:linClrLst>
      <a:schemeClr val="accent1">
        <a:shade val="90000"/>
      </a:schemeClr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9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8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shade val="80000"/>
      </a:schemeClr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1AD76C8-0AAF-499E-825D-0DF601F96099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4E7A39ED-D6BC-42C1-BD7E-F1AFE2E04D92}">
      <dgm:prSet phldrT="[Texto]" custT="1"/>
      <dgm:spPr/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BO" sz="1600" dirty="0" smtClean="0"/>
            <a:t>Proporcionan catálogos de elementos reusables en el diseño de sistemas software.</a:t>
          </a:r>
          <a:endParaRPr lang="es-ES" sz="1600" dirty="0" smtClean="0"/>
        </a:p>
        <a:p>
          <a:pPr algn="just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600" dirty="0"/>
        </a:p>
      </dgm:t>
    </dgm:pt>
    <dgm:pt modelId="{A86C65DF-7587-43EC-847E-1ED3A5B7800C}" type="parTrans" cxnId="{B4F34FE5-FABB-43CF-9AA5-723F480D0020}">
      <dgm:prSet/>
      <dgm:spPr/>
      <dgm:t>
        <a:bodyPr/>
        <a:lstStyle/>
        <a:p>
          <a:pPr algn="just"/>
          <a:endParaRPr lang="es-ES" sz="1600"/>
        </a:p>
      </dgm:t>
    </dgm:pt>
    <dgm:pt modelId="{6CA22814-2B6A-46EA-B46A-60E70A0A7FB3}" type="sibTrans" cxnId="{B4F34FE5-FABB-43CF-9AA5-723F480D0020}">
      <dgm:prSet/>
      <dgm:spPr/>
      <dgm:t>
        <a:bodyPr/>
        <a:lstStyle/>
        <a:p>
          <a:pPr algn="just"/>
          <a:endParaRPr lang="es-ES" sz="1600"/>
        </a:p>
      </dgm:t>
    </dgm:pt>
    <dgm:pt modelId="{43D05C79-61E8-4082-BAE4-C71393C4D4E4}">
      <dgm:prSet phldrT="[Texto]" custT="1"/>
      <dgm:spPr/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BO" sz="1600" dirty="0" smtClean="0"/>
            <a:t>Evitar la reiteración en la búsqueda de soluciones a problemas ya conocidos y solucionados anteriormente.</a:t>
          </a:r>
          <a:endParaRPr lang="es-ES" sz="1600" dirty="0" smtClean="0"/>
        </a:p>
        <a:p>
          <a:pPr algn="just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600" dirty="0"/>
        </a:p>
      </dgm:t>
    </dgm:pt>
    <dgm:pt modelId="{2622EF84-230F-42FF-AA49-17047A1CCF2F}" type="parTrans" cxnId="{62E9FCBC-9E42-4C5F-96F6-3F0E9852834A}">
      <dgm:prSet/>
      <dgm:spPr/>
      <dgm:t>
        <a:bodyPr/>
        <a:lstStyle/>
        <a:p>
          <a:pPr algn="just"/>
          <a:endParaRPr lang="es-ES" sz="1600"/>
        </a:p>
      </dgm:t>
    </dgm:pt>
    <dgm:pt modelId="{E3D97A5D-07AE-4235-A89C-395A73027E72}" type="sibTrans" cxnId="{62E9FCBC-9E42-4C5F-96F6-3F0E9852834A}">
      <dgm:prSet/>
      <dgm:spPr/>
      <dgm:t>
        <a:bodyPr/>
        <a:lstStyle/>
        <a:p>
          <a:pPr algn="just"/>
          <a:endParaRPr lang="es-ES" sz="1600"/>
        </a:p>
      </dgm:t>
    </dgm:pt>
    <dgm:pt modelId="{12F001EB-5442-4714-BD29-AB30037860FD}">
      <dgm:prSet phldrT="[Texto]" custT="1"/>
      <dgm:spPr/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BO" sz="1600" dirty="0" smtClean="0"/>
            <a:t>Formalizar un vocabulario común entre diseñadores.</a:t>
          </a:r>
          <a:endParaRPr lang="es-ES" sz="1600" dirty="0"/>
        </a:p>
      </dgm:t>
    </dgm:pt>
    <dgm:pt modelId="{F0609C76-ECE9-476B-ADD4-78E6ACF086EB}" type="parTrans" cxnId="{1490C3EB-7105-4CD8-8C9D-949456F25021}">
      <dgm:prSet/>
      <dgm:spPr/>
      <dgm:t>
        <a:bodyPr/>
        <a:lstStyle/>
        <a:p>
          <a:pPr algn="just"/>
          <a:endParaRPr lang="es-ES" sz="1600"/>
        </a:p>
      </dgm:t>
    </dgm:pt>
    <dgm:pt modelId="{6582066C-49DE-487F-9D49-69B7D02D35C3}" type="sibTrans" cxnId="{1490C3EB-7105-4CD8-8C9D-949456F25021}">
      <dgm:prSet/>
      <dgm:spPr/>
      <dgm:t>
        <a:bodyPr/>
        <a:lstStyle/>
        <a:p>
          <a:pPr algn="just"/>
          <a:endParaRPr lang="es-ES" sz="1600"/>
        </a:p>
      </dgm:t>
    </dgm:pt>
    <dgm:pt modelId="{6EF11240-10AA-40F5-8487-D6275BB205F9}">
      <dgm:prSet phldrT="[Texto]" custT="1"/>
      <dgm:spPr/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s-ES" sz="1600" dirty="0" smtClean="0"/>
        </a:p>
        <a:p>
          <a:pPr marL="0" marR="0" lvl="0" indent="0" algn="just" defTabSz="6223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es-BO" sz="1600" dirty="0" smtClean="0"/>
            <a:t>Estandarizar el modo en que se realiza el diseño.</a:t>
          </a:r>
          <a:endParaRPr lang="es-ES" sz="1600" dirty="0"/>
        </a:p>
      </dgm:t>
    </dgm:pt>
    <dgm:pt modelId="{D51F6607-60B3-4DE4-8F4F-FB1E244B5686}" type="parTrans" cxnId="{2E9BF6FD-6157-428C-90D1-7FF9960F6E10}">
      <dgm:prSet/>
      <dgm:spPr/>
      <dgm:t>
        <a:bodyPr/>
        <a:lstStyle/>
        <a:p>
          <a:pPr algn="just"/>
          <a:endParaRPr lang="es-ES" sz="1600"/>
        </a:p>
      </dgm:t>
    </dgm:pt>
    <dgm:pt modelId="{EE90C512-56D5-41F2-9741-E8B00AC0E7A3}" type="sibTrans" cxnId="{2E9BF6FD-6157-428C-90D1-7FF9960F6E10}">
      <dgm:prSet/>
      <dgm:spPr/>
      <dgm:t>
        <a:bodyPr/>
        <a:lstStyle/>
        <a:p>
          <a:pPr algn="just"/>
          <a:endParaRPr lang="es-ES" sz="1600"/>
        </a:p>
      </dgm:t>
    </dgm:pt>
    <dgm:pt modelId="{EA009488-4142-492A-9A4A-B39094B1345F}">
      <dgm:prSet phldrT="[Texto]" custT="1"/>
      <dgm:spPr/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endParaRPr lang="es-ES" sz="1600" dirty="0" smtClean="0"/>
        </a:p>
        <a:p>
          <a:pPr marL="0" marR="0" lvl="0" indent="0" algn="just" defTabSz="62230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es-BO" sz="1600" dirty="0" smtClean="0"/>
            <a:t>Facilitar el aprendizaje de las nuevas generaciones de diseñadores condensando conocimiento ya existente.</a:t>
          </a:r>
          <a:endParaRPr lang="es-ES" sz="1600" dirty="0" smtClean="0"/>
        </a:p>
        <a:p>
          <a:pPr algn="just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600" dirty="0"/>
        </a:p>
      </dgm:t>
    </dgm:pt>
    <dgm:pt modelId="{200B7ED4-1E94-45C2-B4E5-AF6F17C847B0}" type="parTrans" cxnId="{51FEA385-A691-48CB-AECB-E8F659082E99}">
      <dgm:prSet/>
      <dgm:spPr/>
      <dgm:t>
        <a:bodyPr/>
        <a:lstStyle/>
        <a:p>
          <a:pPr algn="just"/>
          <a:endParaRPr lang="es-ES" sz="1600"/>
        </a:p>
      </dgm:t>
    </dgm:pt>
    <dgm:pt modelId="{09C1D612-F6AA-437B-89A3-F06F7FA1E1CB}" type="sibTrans" cxnId="{51FEA385-A691-48CB-AECB-E8F659082E99}">
      <dgm:prSet/>
      <dgm:spPr/>
      <dgm:t>
        <a:bodyPr/>
        <a:lstStyle/>
        <a:p>
          <a:pPr algn="just"/>
          <a:endParaRPr lang="es-ES" sz="1600"/>
        </a:p>
      </dgm:t>
    </dgm:pt>
    <dgm:pt modelId="{72C700AD-8891-4C50-83E9-7C9549331396}" type="pres">
      <dgm:prSet presAssocID="{F1AD76C8-0AAF-499E-825D-0DF601F96099}" presName="linearFlow" presStyleCnt="0">
        <dgm:presLayoutVars>
          <dgm:dir/>
          <dgm:resizeHandles val="exact"/>
        </dgm:presLayoutVars>
      </dgm:prSet>
      <dgm:spPr/>
    </dgm:pt>
    <dgm:pt modelId="{971F08F0-0D53-458C-95BF-6411E75BD682}" type="pres">
      <dgm:prSet presAssocID="{4E7A39ED-D6BC-42C1-BD7E-F1AFE2E04D92}" presName="composite" presStyleCnt="0"/>
      <dgm:spPr/>
    </dgm:pt>
    <dgm:pt modelId="{4779D9FC-B269-408E-8264-39A425D984BE}" type="pres">
      <dgm:prSet presAssocID="{4E7A39ED-D6BC-42C1-BD7E-F1AFE2E04D92}" presName="imgShp" presStyleLbl="fgImgPlace1" presStyleIdx="0" presStyleCnt="5"/>
      <dgm:spPr/>
    </dgm:pt>
    <dgm:pt modelId="{BA1C97BB-89F2-43F9-95A9-642B71E1BCBB}" type="pres">
      <dgm:prSet presAssocID="{4E7A39ED-D6BC-42C1-BD7E-F1AFE2E04D92}" presName="txShp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F37EA44-A4A7-4B20-ABC3-D3C53984F023}" type="pres">
      <dgm:prSet presAssocID="{6CA22814-2B6A-46EA-B46A-60E70A0A7FB3}" presName="spacing" presStyleCnt="0"/>
      <dgm:spPr/>
    </dgm:pt>
    <dgm:pt modelId="{1131E385-FE4F-462B-AC54-D0E42B360DEF}" type="pres">
      <dgm:prSet presAssocID="{43D05C79-61E8-4082-BAE4-C71393C4D4E4}" presName="composite" presStyleCnt="0"/>
      <dgm:spPr/>
    </dgm:pt>
    <dgm:pt modelId="{EA53ABD4-9C45-4651-A641-ED451B96080D}" type="pres">
      <dgm:prSet presAssocID="{43D05C79-61E8-4082-BAE4-C71393C4D4E4}" presName="imgShp" presStyleLbl="fgImgPlace1" presStyleIdx="1" presStyleCnt="5"/>
      <dgm:spPr/>
    </dgm:pt>
    <dgm:pt modelId="{40FD1B5A-6E08-428C-8067-0190090C9302}" type="pres">
      <dgm:prSet presAssocID="{43D05C79-61E8-4082-BAE4-C71393C4D4E4}" presName="txShp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10B32B2-8DEE-44E3-8A67-DD9DF38BF41C}" type="pres">
      <dgm:prSet presAssocID="{E3D97A5D-07AE-4235-A89C-395A73027E72}" presName="spacing" presStyleCnt="0"/>
      <dgm:spPr/>
    </dgm:pt>
    <dgm:pt modelId="{01DE627F-E0B0-412A-B6BF-76325878F1D0}" type="pres">
      <dgm:prSet presAssocID="{12F001EB-5442-4714-BD29-AB30037860FD}" presName="composite" presStyleCnt="0"/>
      <dgm:spPr/>
    </dgm:pt>
    <dgm:pt modelId="{B1C19217-8ED7-45E7-9A95-664194AF29D2}" type="pres">
      <dgm:prSet presAssocID="{12F001EB-5442-4714-BD29-AB30037860FD}" presName="imgShp" presStyleLbl="fgImgPlace1" presStyleIdx="2" presStyleCnt="5"/>
      <dgm:spPr/>
    </dgm:pt>
    <dgm:pt modelId="{C103D819-E967-4953-A670-F29DAA33A82A}" type="pres">
      <dgm:prSet presAssocID="{12F001EB-5442-4714-BD29-AB30037860FD}" presName="txShp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7389F2D-DE32-451F-A89C-5E17152DF6DE}" type="pres">
      <dgm:prSet presAssocID="{6582066C-49DE-487F-9D49-69B7D02D35C3}" presName="spacing" presStyleCnt="0"/>
      <dgm:spPr/>
    </dgm:pt>
    <dgm:pt modelId="{9A07AF42-7ADE-4DA6-947E-E6643B0CB74F}" type="pres">
      <dgm:prSet presAssocID="{6EF11240-10AA-40F5-8487-D6275BB205F9}" presName="composite" presStyleCnt="0"/>
      <dgm:spPr/>
    </dgm:pt>
    <dgm:pt modelId="{B71E98D6-A733-48C6-BD9B-50BF3AB46496}" type="pres">
      <dgm:prSet presAssocID="{6EF11240-10AA-40F5-8487-D6275BB205F9}" presName="imgShp" presStyleLbl="fgImgPlace1" presStyleIdx="3" presStyleCnt="5"/>
      <dgm:spPr/>
    </dgm:pt>
    <dgm:pt modelId="{62871B7F-7EE8-47AB-8197-EE2C92B1F682}" type="pres">
      <dgm:prSet presAssocID="{6EF11240-10AA-40F5-8487-D6275BB205F9}" presName="txShp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A5E156C-0593-428C-86A4-82A03E56CD62}" type="pres">
      <dgm:prSet presAssocID="{EE90C512-56D5-41F2-9741-E8B00AC0E7A3}" presName="spacing" presStyleCnt="0"/>
      <dgm:spPr/>
    </dgm:pt>
    <dgm:pt modelId="{C216409A-4862-42C4-BAAE-D87C1FB84D44}" type="pres">
      <dgm:prSet presAssocID="{EA009488-4142-492A-9A4A-B39094B1345F}" presName="composite" presStyleCnt="0"/>
      <dgm:spPr/>
    </dgm:pt>
    <dgm:pt modelId="{BEA39B5A-B104-4F90-BC41-CE6216C019C3}" type="pres">
      <dgm:prSet presAssocID="{EA009488-4142-492A-9A4A-B39094B1345F}" presName="imgShp" presStyleLbl="fgImgPlace1" presStyleIdx="4" presStyleCnt="5"/>
      <dgm:spPr/>
    </dgm:pt>
    <dgm:pt modelId="{BEF68D53-CD45-4918-BBE8-71B310E4BE41}" type="pres">
      <dgm:prSet presAssocID="{EA009488-4142-492A-9A4A-B39094B1345F}" presName="txShp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51FEA385-A691-48CB-AECB-E8F659082E99}" srcId="{F1AD76C8-0AAF-499E-825D-0DF601F96099}" destId="{EA009488-4142-492A-9A4A-B39094B1345F}" srcOrd="4" destOrd="0" parTransId="{200B7ED4-1E94-45C2-B4E5-AF6F17C847B0}" sibTransId="{09C1D612-F6AA-437B-89A3-F06F7FA1E1CB}"/>
    <dgm:cxn modelId="{2E9BF6FD-6157-428C-90D1-7FF9960F6E10}" srcId="{F1AD76C8-0AAF-499E-825D-0DF601F96099}" destId="{6EF11240-10AA-40F5-8487-D6275BB205F9}" srcOrd="3" destOrd="0" parTransId="{D51F6607-60B3-4DE4-8F4F-FB1E244B5686}" sibTransId="{EE90C512-56D5-41F2-9741-E8B00AC0E7A3}"/>
    <dgm:cxn modelId="{5F205069-D842-4C93-87BD-E2ECE101B7D3}" type="presOf" srcId="{4E7A39ED-D6BC-42C1-BD7E-F1AFE2E04D92}" destId="{BA1C97BB-89F2-43F9-95A9-642B71E1BCBB}" srcOrd="0" destOrd="0" presId="urn:microsoft.com/office/officeart/2005/8/layout/vList3"/>
    <dgm:cxn modelId="{1490C3EB-7105-4CD8-8C9D-949456F25021}" srcId="{F1AD76C8-0AAF-499E-825D-0DF601F96099}" destId="{12F001EB-5442-4714-BD29-AB30037860FD}" srcOrd="2" destOrd="0" parTransId="{F0609C76-ECE9-476B-ADD4-78E6ACF086EB}" sibTransId="{6582066C-49DE-487F-9D49-69B7D02D35C3}"/>
    <dgm:cxn modelId="{014F9CAE-8D0A-475B-B14C-45EF911F593A}" type="presOf" srcId="{43D05C79-61E8-4082-BAE4-C71393C4D4E4}" destId="{40FD1B5A-6E08-428C-8067-0190090C9302}" srcOrd="0" destOrd="0" presId="urn:microsoft.com/office/officeart/2005/8/layout/vList3"/>
    <dgm:cxn modelId="{A18D9349-193F-4E41-B834-330F24090EBB}" type="presOf" srcId="{6EF11240-10AA-40F5-8487-D6275BB205F9}" destId="{62871B7F-7EE8-47AB-8197-EE2C92B1F682}" srcOrd="0" destOrd="0" presId="urn:microsoft.com/office/officeart/2005/8/layout/vList3"/>
    <dgm:cxn modelId="{EFEBA9C6-223F-4D28-A3BC-EBBF462FA205}" type="presOf" srcId="{EA009488-4142-492A-9A4A-B39094B1345F}" destId="{BEF68D53-CD45-4918-BBE8-71B310E4BE41}" srcOrd="0" destOrd="0" presId="urn:microsoft.com/office/officeart/2005/8/layout/vList3"/>
    <dgm:cxn modelId="{62E9FCBC-9E42-4C5F-96F6-3F0E9852834A}" srcId="{F1AD76C8-0AAF-499E-825D-0DF601F96099}" destId="{43D05C79-61E8-4082-BAE4-C71393C4D4E4}" srcOrd="1" destOrd="0" parTransId="{2622EF84-230F-42FF-AA49-17047A1CCF2F}" sibTransId="{E3D97A5D-07AE-4235-A89C-395A73027E72}"/>
    <dgm:cxn modelId="{AEF6F6C0-6D50-400E-AC93-464BF2E4B88B}" type="presOf" srcId="{F1AD76C8-0AAF-499E-825D-0DF601F96099}" destId="{72C700AD-8891-4C50-83E9-7C9549331396}" srcOrd="0" destOrd="0" presId="urn:microsoft.com/office/officeart/2005/8/layout/vList3"/>
    <dgm:cxn modelId="{EA47A5A1-DEBE-4073-A448-6F9890C80DAA}" type="presOf" srcId="{12F001EB-5442-4714-BD29-AB30037860FD}" destId="{C103D819-E967-4953-A670-F29DAA33A82A}" srcOrd="0" destOrd="0" presId="urn:microsoft.com/office/officeart/2005/8/layout/vList3"/>
    <dgm:cxn modelId="{B4F34FE5-FABB-43CF-9AA5-723F480D0020}" srcId="{F1AD76C8-0AAF-499E-825D-0DF601F96099}" destId="{4E7A39ED-D6BC-42C1-BD7E-F1AFE2E04D92}" srcOrd="0" destOrd="0" parTransId="{A86C65DF-7587-43EC-847E-1ED3A5B7800C}" sibTransId="{6CA22814-2B6A-46EA-B46A-60E70A0A7FB3}"/>
    <dgm:cxn modelId="{7EA6150C-14D6-4F5B-AB78-73AF3E6BF33C}" type="presParOf" srcId="{72C700AD-8891-4C50-83E9-7C9549331396}" destId="{971F08F0-0D53-458C-95BF-6411E75BD682}" srcOrd="0" destOrd="0" presId="urn:microsoft.com/office/officeart/2005/8/layout/vList3"/>
    <dgm:cxn modelId="{D01753B4-8B15-477C-AFE2-4EF8BA4310C8}" type="presParOf" srcId="{971F08F0-0D53-458C-95BF-6411E75BD682}" destId="{4779D9FC-B269-408E-8264-39A425D984BE}" srcOrd="0" destOrd="0" presId="urn:microsoft.com/office/officeart/2005/8/layout/vList3"/>
    <dgm:cxn modelId="{52735705-06B9-45ED-ADCF-652D9EAC6E9A}" type="presParOf" srcId="{971F08F0-0D53-458C-95BF-6411E75BD682}" destId="{BA1C97BB-89F2-43F9-95A9-642B71E1BCBB}" srcOrd="1" destOrd="0" presId="urn:microsoft.com/office/officeart/2005/8/layout/vList3"/>
    <dgm:cxn modelId="{EA99FB75-B35B-47EA-B36A-CE8A8EFB45B4}" type="presParOf" srcId="{72C700AD-8891-4C50-83E9-7C9549331396}" destId="{9F37EA44-A4A7-4B20-ABC3-D3C53984F023}" srcOrd="1" destOrd="0" presId="urn:microsoft.com/office/officeart/2005/8/layout/vList3"/>
    <dgm:cxn modelId="{B4FA7757-30AB-4ED7-BF80-EAAD4412F89A}" type="presParOf" srcId="{72C700AD-8891-4C50-83E9-7C9549331396}" destId="{1131E385-FE4F-462B-AC54-D0E42B360DEF}" srcOrd="2" destOrd="0" presId="urn:microsoft.com/office/officeart/2005/8/layout/vList3"/>
    <dgm:cxn modelId="{2E71FCEA-F40E-4929-BE0D-48D5304F061A}" type="presParOf" srcId="{1131E385-FE4F-462B-AC54-D0E42B360DEF}" destId="{EA53ABD4-9C45-4651-A641-ED451B96080D}" srcOrd="0" destOrd="0" presId="urn:microsoft.com/office/officeart/2005/8/layout/vList3"/>
    <dgm:cxn modelId="{54D9811F-42A4-41C1-BD18-BE698ED1E2B9}" type="presParOf" srcId="{1131E385-FE4F-462B-AC54-D0E42B360DEF}" destId="{40FD1B5A-6E08-428C-8067-0190090C9302}" srcOrd="1" destOrd="0" presId="urn:microsoft.com/office/officeart/2005/8/layout/vList3"/>
    <dgm:cxn modelId="{F49BFF29-3133-4DAC-A562-C12AB72D1FB9}" type="presParOf" srcId="{72C700AD-8891-4C50-83E9-7C9549331396}" destId="{510B32B2-8DEE-44E3-8A67-DD9DF38BF41C}" srcOrd="3" destOrd="0" presId="urn:microsoft.com/office/officeart/2005/8/layout/vList3"/>
    <dgm:cxn modelId="{A993B5FD-88DB-4CDA-AD67-174E893CE6BB}" type="presParOf" srcId="{72C700AD-8891-4C50-83E9-7C9549331396}" destId="{01DE627F-E0B0-412A-B6BF-76325878F1D0}" srcOrd="4" destOrd="0" presId="urn:microsoft.com/office/officeart/2005/8/layout/vList3"/>
    <dgm:cxn modelId="{9B409332-C6A7-4833-96D5-C5DE0716282D}" type="presParOf" srcId="{01DE627F-E0B0-412A-B6BF-76325878F1D0}" destId="{B1C19217-8ED7-45E7-9A95-664194AF29D2}" srcOrd="0" destOrd="0" presId="urn:microsoft.com/office/officeart/2005/8/layout/vList3"/>
    <dgm:cxn modelId="{F6C141C3-7EBF-4979-9323-EBC4208E871F}" type="presParOf" srcId="{01DE627F-E0B0-412A-B6BF-76325878F1D0}" destId="{C103D819-E967-4953-A670-F29DAA33A82A}" srcOrd="1" destOrd="0" presId="urn:microsoft.com/office/officeart/2005/8/layout/vList3"/>
    <dgm:cxn modelId="{214ADE89-8BF4-4F4B-A252-CBF97D963B55}" type="presParOf" srcId="{72C700AD-8891-4C50-83E9-7C9549331396}" destId="{D7389F2D-DE32-451F-A89C-5E17152DF6DE}" srcOrd="5" destOrd="0" presId="urn:microsoft.com/office/officeart/2005/8/layout/vList3"/>
    <dgm:cxn modelId="{933FF5B3-AE85-4A4D-88F2-89E858F172E7}" type="presParOf" srcId="{72C700AD-8891-4C50-83E9-7C9549331396}" destId="{9A07AF42-7ADE-4DA6-947E-E6643B0CB74F}" srcOrd="6" destOrd="0" presId="urn:microsoft.com/office/officeart/2005/8/layout/vList3"/>
    <dgm:cxn modelId="{055F95BB-D6AF-4288-9E4A-BC739E281BF5}" type="presParOf" srcId="{9A07AF42-7ADE-4DA6-947E-E6643B0CB74F}" destId="{B71E98D6-A733-48C6-BD9B-50BF3AB46496}" srcOrd="0" destOrd="0" presId="urn:microsoft.com/office/officeart/2005/8/layout/vList3"/>
    <dgm:cxn modelId="{96BB7F78-4AA0-43D2-9F22-6C3B3152A022}" type="presParOf" srcId="{9A07AF42-7ADE-4DA6-947E-E6643B0CB74F}" destId="{62871B7F-7EE8-47AB-8197-EE2C92B1F682}" srcOrd="1" destOrd="0" presId="urn:microsoft.com/office/officeart/2005/8/layout/vList3"/>
    <dgm:cxn modelId="{B5AED28B-4BFB-4414-8ED1-980335E12E41}" type="presParOf" srcId="{72C700AD-8891-4C50-83E9-7C9549331396}" destId="{2A5E156C-0593-428C-86A4-82A03E56CD62}" srcOrd="7" destOrd="0" presId="urn:microsoft.com/office/officeart/2005/8/layout/vList3"/>
    <dgm:cxn modelId="{E7126570-A9D6-42B4-A4B3-EF969C72F39B}" type="presParOf" srcId="{72C700AD-8891-4C50-83E9-7C9549331396}" destId="{C216409A-4862-42C4-BAAE-D87C1FB84D44}" srcOrd="8" destOrd="0" presId="urn:microsoft.com/office/officeart/2005/8/layout/vList3"/>
    <dgm:cxn modelId="{25578946-5C5C-42A7-9BEF-4414A3CC75A4}" type="presParOf" srcId="{C216409A-4862-42C4-BAAE-D87C1FB84D44}" destId="{BEA39B5A-B104-4F90-BC41-CE6216C019C3}" srcOrd="0" destOrd="0" presId="urn:microsoft.com/office/officeart/2005/8/layout/vList3"/>
    <dgm:cxn modelId="{60F988A3-FEEB-4865-8A6D-FBA5E7BA12D2}" type="presParOf" srcId="{C216409A-4862-42C4-BAAE-D87C1FB84D44}" destId="{BEF68D53-CD45-4918-BBE8-71B310E4BE41}" srcOrd="1" destOrd="0" presId="urn:microsoft.com/office/officeart/2005/8/layout/vList3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1AD76C8-0AAF-499E-825D-0DF601F96099}" type="doc">
      <dgm:prSet loTypeId="urn:microsoft.com/office/officeart/2005/8/layout/vList3" loCatId="list" qsTypeId="urn:microsoft.com/office/officeart/2005/8/quickstyle/simple1" qsCatId="simple" csTypeId="urn:microsoft.com/office/officeart/2005/8/colors/accent1_2" csCatId="accent1" phldr="1"/>
      <dgm:spPr/>
    </dgm:pt>
    <dgm:pt modelId="{4E7A39ED-D6BC-42C1-BD7E-F1AFE2E04D92}">
      <dgm:prSet phldrT="[Texto]" custT="1"/>
      <dgm:spPr/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BO" sz="1800" dirty="0" smtClean="0"/>
            <a:t>Imponer ciertas alternativas de diseño frente a otras</a:t>
          </a:r>
          <a:endParaRPr lang="es-ES" sz="1800" dirty="0" smtClean="0"/>
        </a:p>
        <a:p>
          <a:pPr algn="just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800" dirty="0"/>
        </a:p>
      </dgm:t>
    </dgm:pt>
    <dgm:pt modelId="{A86C65DF-7587-43EC-847E-1ED3A5B7800C}" type="parTrans" cxnId="{B4F34FE5-FABB-43CF-9AA5-723F480D0020}">
      <dgm:prSet/>
      <dgm:spPr/>
      <dgm:t>
        <a:bodyPr/>
        <a:lstStyle/>
        <a:p>
          <a:pPr algn="just"/>
          <a:endParaRPr lang="es-ES" sz="1800"/>
        </a:p>
      </dgm:t>
    </dgm:pt>
    <dgm:pt modelId="{6CA22814-2B6A-46EA-B46A-60E70A0A7FB3}" type="sibTrans" cxnId="{B4F34FE5-FABB-43CF-9AA5-723F480D0020}">
      <dgm:prSet/>
      <dgm:spPr/>
      <dgm:t>
        <a:bodyPr/>
        <a:lstStyle/>
        <a:p>
          <a:pPr algn="just"/>
          <a:endParaRPr lang="es-ES" sz="1800"/>
        </a:p>
      </dgm:t>
    </dgm:pt>
    <dgm:pt modelId="{43D05C79-61E8-4082-BAE4-C71393C4D4E4}">
      <dgm:prSet phldrT="[Texto]" custT="1"/>
      <dgm:spPr/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BO" sz="1800" dirty="0" smtClean="0"/>
            <a:t>Eliminar la creatividad inherente al proceso de diseño.</a:t>
          </a:r>
          <a:endParaRPr lang="es-ES" sz="1800" dirty="0"/>
        </a:p>
      </dgm:t>
    </dgm:pt>
    <dgm:pt modelId="{2622EF84-230F-42FF-AA49-17047A1CCF2F}" type="parTrans" cxnId="{62E9FCBC-9E42-4C5F-96F6-3F0E9852834A}">
      <dgm:prSet/>
      <dgm:spPr/>
      <dgm:t>
        <a:bodyPr/>
        <a:lstStyle/>
        <a:p>
          <a:pPr algn="just"/>
          <a:endParaRPr lang="es-ES" sz="1800"/>
        </a:p>
      </dgm:t>
    </dgm:pt>
    <dgm:pt modelId="{E3D97A5D-07AE-4235-A89C-395A73027E72}" type="sibTrans" cxnId="{62E9FCBC-9E42-4C5F-96F6-3F0E9852834A}">
      <dgm:prSet/>
      <dgm:spPr/>
      <dgm:t>
        <a:bodyPr/>
        <a:lstStyle/>
        <a:p>
          <a:pPr algn="just"/>
          <a:endParaRPr lang="es-ES" sz="1800"/>
        </a:p>
      </dgm:t>
    </dgm:pt>
    <dgm:pt modelId="{12F001EB-5442-4714-BD29-AB30037860FD}">
      <dgm:prSet phldrT="[Texto]" custT="1"/>
      <dgm:spPr/>
      <dgm:t>
        <a:bodyPr/>
        <a:lstStyle/>
        <a:p>
          <a:pPr marL="0" marR="0" lvl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BO" sz="1800" dirty="0" smtClean="0"/>
            <a:t>No es obligatorio utilizar los patrones, solo es aconsejable en el caso de tener el mismo problema o similar que soluciona el patrón, siempre teniendo en cuenta que en un caso particular puede no ser aplicable. "Abusar o forzar el uso de los patrones puede ser un error".</a:t>
          </a:r>
          <a:endParaRPr lang="es-ES" sz="1800" dirty="0"/>
        </a:p>
      </dgm:t>
    </dgm:pt>
    <dgm:pt modelId="{F0609C76-ECE9-476B-ADD4-78E6ACF086EB}" type="parTrans" cxnId="{1490C3EB-7105-4CD8-8C9D-949456F25021}">
      <dgm:prSet/>
      <dgm:spPr/>
      <dgm:t>
        <a:bodyPr/>
        <a:lstStyle/>
        <a:p>
          <a:pPr algn="just"/>
          <a:endParaRPr lang="es-ES" sz="1800"/>
        </a:p>
      </dgm:t>
    </dgm:pt>
    <dgm:pt modelId="{6582066C-49DE-487F-9D49-69B7D02D35C3}" type="sibTrans" cxnId="{1490C3EB-7105-4CD8-8C9D-949456F25021}">
      <dgm:prSet/>
      <dgm:spPr/>
      <dgm:t>
        <a:bodyPr/>
        <a:lstStyle/>
        <a:p>
          <a:pPr algn="just"/>
          <a:endParaRPr lang="es-ES" sz="1800"/>
        </a:p>
      </dgm:t>
    </dgm:pt>
    <dgm:pt modelId="{72C700AD-8891-4C50-83E9-7C9549331396}" type="pres">
      <dgm:prSet presAssocID="{F1AD76C8-0AAF-499E-825D-0DF601F96099}" presName="linearFlow" presStyleCnt="0">
        <dgm:presLayoutVars>
          <dgm:dir/>
          <dgm:resizeHandles val="exact"/>
        </dgm:presLayoutVars>
      </dgm:prSet>
      <dgm:spPr/>
    </dgm:pt>
    <dgm:pt modelId="{971F08F0-0D53-458C-95BF-6411E75BD682}" type="pres">
      <dgm:prSet presAssocID="{4E7A39ED-D6BC-42C1-BD7E-F1AFE2E04D92}" presName="composite" presStyleCnt="0"/>
      <dgm:spPr/>
    </dgm:pt>
    <dgm:pt modelId="{4779D9FC-B269-408E-8264-39A425D984BE}" type="pres">
      <dgm:prSet presAssocID="{4E7A39ED-D6BC-42C1-BD7E-F1AFE2E04D92}" presName="imgShp" presStyleLbl="fgImgPlace1" presStyleIdx="0" presStyleCnt="3" custScaleX="49240" custScaleY="57787" custLinFactNeighborX="-55551" custLinFactNeighborY="-125"/>
      <dgm:spPr>
        <a:solidFill>
          <a:schemeClr val="tx2">
            <a:lumMod val="25000"/>
          </a:schemeClr>
        </a:solidFill>
      </dgm:spPr>
    </dgm:pt>
    <dgm:pt modelId="{BA1C97BB-89F2-43F9-95A9-642B71E1BCBB}" type="pres">
      <dgm:prSet presAssocID="{4E7A39ED-D6BC-42C1-BD7E-F1AFE2E04D92}" presName="txShp" presStyleLbl="node1" presStyleIdx="0" presStyleCnt="3" custScaleX="116625" custScaleY="42302" custLinFactNeighborX="240" custLinFactNeighborY="-566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F37EA44-A4A7-4B20-ABC3-D3C53984F023}" type="pres">
      <dgm:prSet presAssocID="{6CA22814-2B6A-46EA-B46A-60E70A0A7FB3}" presName="spacing" presStyleCnt="0"/>
      <dgm:spPr/>
    </dgm:pt>
    <dgm:pt modelId="{1131E385-FE4F-462B-AC54-D0E42B360DEF}" type="pres">
      <dgm:prSet presAssocID="{43D05C79-61E8-4082-BAE4-C71393C4D4E4}" presName="composite" presStyleCnt="0"/>
      <dgm:spPr/>
    </dgm:pt>
    <dgm:pt modelId="{EA53ABD4-9C45-4651-A641-ED451B96080D}" type="pres">
      <dgm:prSet presAssocID="{43D05C79-61E8-4082-BAE4-C71393C4D4E4}" presName="imgShp" presStyleLbl="fgImgPlace1" presStyleIdx="1" presStyleCnt="3" custScaleX="44308" custScaleY="47926" custLinFactNeighborX="-52809" custLinFactNeighborY="-25883"/>
      <dgm:spPr>
        <a:solidFill>
          <a:schemeClr val="tx2">
            <a:lumMod val="25000"/>
          </a:schemeClr>
        </a:solidFill>
      </dgm:spPr>
    </dgm:pt>
    <dgm:pt modelId="{40FD1B5A-6E08-428C-8067-0190090C9302}" type="pres">
      <dgm:prSet presAssocID="{43D05C79-61E8-4082-BAE4-C71393C4D4E4}" presName="txShp" presStyleLbl="node1" presStyleIdx="1" presStyleCnt="3" custScaleX="119070" custScaleY="38929" custLinFactNeighborX="240" custLinFactNeighborY="-30381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510B32B2-8DEE-44E3-8A67-DD9DF38BF41C}" type="pres">
      <dgm:prSet presAssocID="{E3D97A5D-07AE-4235-A89C-395A73027E72}" presName="spacing" presStyleCnt="0"/>
      <dgm:spPr/>
    </dgm:pt>
    <dgm:pt modelId="{01DE627F-E0B0-412A-B6BF-76325878F1D0}" type="pres">
      <dgm:prSet presAssocID="{12F001EB-5442-4714-BD29-AB30037860FD}" presName="composite" presStyleCnt="0"/>
      <dgm:spPr/>
    </dgm:pt>
    <dgm:pt modelId="{B1C19217-8ED7-45E7-9A95-664194AF29D2}" type="pres">
      <dgm:prSet presAssocID="{12F001EB-5442-4714-BD29-AB30037860FD}" presName="imgShp" presStyleLbl="fgImgPlace1" presStyleIdx="2" presStyleCnt="3" custScaleX="44308" custScaleY="50692" custLinFactNeighborX="-52809" custLinFactNeighborY="-59181"/>
      <dgm:spPr>
        <a:solidFill>
          <a:schemeClr val="tx2">
            <a:lumMod val="25000"/>
          </a:schemeClr>
        </a:solidFill>
      </dgm:spPr>
    </dgm:pt>
    <dgm:pt modelId="{C103D819-E967-4953-A670-F29DAA33A82A}" type="pres">
      <dgm:prSet presAssocID="{12F001EB-5442-4714-BD29-AB30037860FD}" presName="txShp" presStyleLbl="node1" presStyleIdx="2" presStyleCnt="3" custScaleX="118590" custLinFactNeighborX="1223" custLinFactNeighborY="-52719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6A154A9D-ADCB-406D-AF33-DED7CE86B427}" type="presOf" srcId="{4E7A39ED-D6BC-42C1-BD7E-F1AFE2E04D92}" destId="{BA1C97BB-89F2-43F9-95A9-642B71E1BCBB}" srcOrd="0" destOrd="0" presId="urn:microsoft.com/office/officeart/2005/8/layout/vList3"/>
    <dgm:cxn modelId="{3576EF6B-A3E7-4541-945F-8925A4A103D0}" type="presOf" srcId="{12F001EB-5442-4714-BD29-AB30037860FD}" destId="{C103D819-E967-4953-A670-F29DAA33A82A}" srcOrd="0" destOrd="0" presId="urn:microsoft.com/office/officeart/2005/8/layout/vList3"/>
    <dgm:cxn modelId="{62E9FCBC-9E42-4C5F-96F6-3F0E9852834A}" srcId="{F1AD76C8-0AAF-499E-825D-0DF601F96099}" destId="{43D05C79-61E8-4082-BAE4-C71393C4D4E4}" srcOrd="1" destOrd="0" parTransId="{2622EF84-230F-42FF-AA49-17047A1CCF2F}" sibTransId="{E3D97A5D-07AE-4235-A89C-395A73027E72}"/>
    <dgm:cxn modelId="{1490C3EB-7105-4CD8-8C9D-949456F25021}" srcId="{F1AD76C8-0AAF-499E-825D-0DF601F96099}" destId="{12F001EB-5442-4714-BD29-AB30037860FD}" srcOrd="2" destOrd="0" parTransId="{F0609C76-ECE9-476B-ADD4-78E6ACF086EB}" sibTransId="{6582066C-49DE-487F-9D49-69B7D02D35C3}"/>
    <dgm:cxn modelId="{A797934B-863E-48D3-99EB-36D17FB4CDA1}" type="presOf" srcId="{F1AD76C8-0AAF-499E-825D-0DF601F96099}" destId="{72C700AD-8891-4C50-83E9-7C9549331396}" srcOrd="0" destOrd="0" presId="urn:microsoft.com/office/officeart/2005/8/layout/vList3"/>
    <dgm:cxn modelId="{B4F34FE5-FABB-43CF-9AA5-723F480D0020}" srcId="{F1AD76C8-0AAF-499E-825D-0DF601F96099}" destId="{4E7A39ED-D6BC-42C1-BD7E-F1AFE2E04D92}" srcOrd="0" destOrd="0" parTransId="{A86C65DF-7587-43EC-847E-1ED3A5B7800C}" sibTransId="{6CA22814-2B6A-46EA-B46A-60E70A0A7FB3}"/>
    <dgm:cxn modelId="{958F6865-8F6B-4C4A-B018-53031037B8AF}" type="presOf" srcId="{43D05C79-61E8-4082-BAE4-C71393C4D4E4}" destId="{40FD1B5A-6E08-428C-8067-0190090C9302}" srcOrd="0" destOrd="0" presId="urn:microsoft.com/office/officeart/2005/8/layout/vList3"/>
    <dgm:cxn modelId="{651406D5-4BD8-4CA5-A21A-1E3F66B2195C}" type="presParOf" srcId="{72C700AD-8891-4C50-83E9-7C9549331396}" destId="{971F08F0-0D53-458C-95BF-6411E75BD682}" srcOrd="0" destOrd="0" presId="urn:microsoft.com/office/officeart/2005/8/layout/vList3"/>
    <dgm:cxn modelId="{6DC0F66C-E97E-42B7-B675-653128666114}" type="presParOf" srcId="{971F08F0-0D53-458C-95BF-6411E75BD682}" destId="{4779D9FC-B269-408E-8264-39A425D984BE}" srcOrd="0" destOrd="0" presId="urn:microsoft.com/office/officeart/2005/8/layout/vList3"/>
    <dgm:cxn modelId="{3D5A2F0E-164E-45FE-AE8D-3D08E62D62AA}" type="presParOf" srcId="{971F08F0-0D53-458C-95BF-6411E75BD682}" destId="{BA1C97BB-89F2-43F9-95A9-642B71E1BCBB}" srcOrd="1" destOrd="0" presId="urn:microsoft.com/office/officeart/2005/8/layout/vList3"/>
    <dgm:cxn modelId="{2034779D-84E9-4D6A-8913-8B5CDEC0702E}" type="presParOf" srcId="{72C700AD-8891-4C50-83E9-7C9549331396}" destId="{9F37EA44-A4A7-4B20-ABC3-D3C53984F023}" srcOrd="1" destOrd="0" presId="urn:microsoft.com/office/officeart/2005/8/layout/vList3"/>
    <dgm:cxn modelId="{9B2B97B6-DCBC-447E-924B-3E927A5629E5}" type="presParOf" srcId="{72C700AD-8891-4C50-83E9-7C9549331396}" destId="{1131E385-FE4F-462B-AC54-D0E42B360DEF}" srcOrd="2" destOrd="0" presId="urn:microsoft.com/office/officeart/2005/8/layout/vList3"/>
    <dgm:cxn modelId="{A9A52B21-4AD1-4DF7-9511-7963930CEA32}" type="presParOf" srcId="{1131E385-FE4F-462B-AC54-D0E42B360DEF}" destId="{EA53ABD4-9C45-4651-A641-ED451B96080D}" srcOrd="0" destOrd="0" presId="urn:microsoft.com/office/officeart/2005/8/layout/vList3"/>
    <dgm:cxn modelId="{73887634-9B37-463A-B230-B745F447E5E2}" type="presParOf" srcId="{1131E385-FE4F-462B-AC54-D0E42B360DEF}" destId="{40FD1B5A-6E08-428C-8067-0190090C9302}" srcOrd="1" destOrd="0" presId="urn:microsoft.com/office/officeart/2005/8/layout/vList3"/>
    <dgm:cxn modelId="{9A172059-4D64-4489-A8F8-63C46B0D4AAC}" type="presParOf" srcId="{72C700AD-8891-4C50-83E9-7C9549331396}" destId="{510B32B2-8DEE-44E3-8A67-DD9DF38BF41C}" srcOrd="3" destOrd="0" presId="urn:microsoft.com/office/officeart/2005/8/layout/vList3"/>
    <dgm:cxn modelId="{27585FBA-6202-4329-BF3E-557D97C96D2E}" type="presParOf" srcId="{72C700AD-8891-4C50-83E9-7C9549331396}" destId="{01DE627F-E0B0-412A-B6BF-76325878F1D0}" srcOrd="4" destOrd="0" presId="urn:microsoft.com/office/officeart/2005/8/layout/vList3"/>
    <dgm:cxn modelId="{C9B9D940-42D5-442D-B2BE-68908BFE246A}" type="presParOf" srcId="{01DE627F-E0B0-412A-B6BF-76325878F1D0}" destId="{B1C19217-8ED7-45E7-9A95-664194AF29D2}" srcOrd="0" destOrd="0" presId="urn:microsoft.com/office/officeart/2005/8/layout/vList3"/>
    <dgm:cxn modelId="{1194FAD7-9733-4104-80CD-948FEEA8B49E}" type="presParOf" srcId="{01DE627F-E0B0-412A-B6BF-76325878F1D0}" destId="{C103D819-E967-4953-A670-F29DAA33A82A}" srcOrd="1" destOrd="0" presId="urn:microsoft.com/office/officeart/2005/8/layout/vList3"/>
  </dgm:cxnLst>
  <dgm:bg/>
  <dgm:whole/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FB7087F-3D3D-4D97-823A-268F9A860790}" type="doc">
      <dgm:prSet loTypeId="urn:microsoft.com/office/officeart/2005/8/layout/vList4" loCatId="list" qsTypeId="urn:microsoft.com/office/officeart/2005/8/quickstyle/simple4" qsCatId="simple" csTypeId="urn:microsoft.com/office/officeart/2005/8/colors/accent1_3" csCatId="accent1" phldr="1"/>
      <dgm:spPr/>
      <dgm:t>
        <a:bodyPr/>
        <a:lstStyle/>
        <a:p>
          <a:endParaRPr lang="es-ES"/>
        </a:p>
      </dgm:t>
    </dgm:pt>
    <dgm:pt modelId="{53DB0835-2EBB-4A53-98C1-6E448CE6D4BF}">
      <dgm:prSet phldrT="[Texto]" custT="1"/>
      <dgm:spPr/>
      <dgm:t>
        <a:bodyPr/>
        <a:lstStyle/>
        <a:p>
          <a:pPr eaLnBrk="1" latinLnBrk="0"/>
          <a:r>
            <a:rPr lang="es-BO" sz="1700" b="1" cap="none" spc="0" dirty="0" err="1" smtClean="0">
              <a:ln w="50800"/>
              <a:effectLst/>
              <a:hlinkClick xmlns:r="http://schemas.openxmlformats.org/officeDocument/2006/relationships" r:id="rId1" tooltip="Abstract Factory (patrón de diseño)"/>
            </a:rPr>
            <a:t>Abstract</a:t>
          </a:r>
          <a:r>
            <a:rPr lang="es-BO" sz="1700" b="1" cap="none" spc="0" dirty="0" smtClean="0">
              <a:ln w="50800"/>
              <a:effectLst/>
              <a:hlinkClick xmlns:r="http://schemas.openxmlformats.org/officeDocument/2006/relationships" r:id="rId1" tooltip="Abstract Factory (patrón de diseño)"/>
            </a:rPr>
            <a:t> </a:t>
          </a:r>
          <a:r>
            <a:rPr lang="es-BO" sz="1700" b="1" cap="none" spc="0" dirty="0" err="1" smtClean="0">
              <a:ln w="50800"/>
              <a:effectLst/>
              <a:hlinkClick xmlns:r="http://schemas.openxmlformats.org/officeDocument/2006/relationships" r:id="rId1" tooltip="Abstract Factory (patrón de diseño)"/>
            </a:rPr>
            <a:t>Factory</a:t>
          </a:r>
          <a:r>
            <a:rPr lang="es-BO" sz="1700" b="1" cap="none" spc="0" dirty="0" smtClean="0">
              <a:ln w="50800"/>
              <a:effectLst/>
            </a:rPr>
            <a:t> </a:t>
          </a:r>
          <a:r>
            <a:rPr lang="es-BO" sz="1700" dirty="0" smtClean="0"/>
            <a:t>(Fábrica abstracta): Permite trabajar con objetos de distintas familias de manera que las familias no se mezclen entre sí y haciendo transparente el tipo de familia concreta que se esté usando.</a:t>
          </a:r>
          <a:endParaRPr lang="es-ES" sz="1700" dirty="0"/>
        </a:p>
      </dgm:t>
    </dgm:pt>
    <dgm:pt modelId="{74AB2EC2-068A-4272-A74E-08C70E96A152}" type="parTrans" cxnId="{79EE0172-30B3-46FC-B239-668EC7E1D857}">
      <dgm:prSet/>
      <dgm:spPr/>
      <dgm:t>
        <a:bodyPr/>
        <a:lstStyle/>
        <a:p>
          <a:endParaRPr lang="es-ES"/>
        </a:p>
      </dgm:t>
    </dgm:pt>
    <dgm:pt modelId="{F5DABD7E-1C86-44FF-8331-83FEA1806297}" type="sibTrans" cxnId="{79EE0172-30B3-46FC-B239-668EC7E1D857}">
      <dgm:prSet/>
      <dgm:spPr/>
      <dgm:t>
        <a:bodyPr/>
        <a:lstStyle/>
        <a:p>
          <a:endParaRPr lang="es-ES"/>
        </a:p>
      </dgm:t>
    </dgm:pt>
    <dgm:pt modelId="{98CC7043-383C-41D9-B609-13C533999D64}">
      <dgm:prSet phldrT="[Texto]" custT="1"/>
      <dgm:spPr/>
      <dgm:t>
        <a:bodyPr/>
        <a:lstStyle/>
        <a:p>
          <a:pPr eaLnBrk="1" latinLnBrk="0"/>
          <a:r>
            <a:rPr lang="es-BO" sz="1700" b="1" cap="none" spc="0" smtClean="0">
              <a:ln w="50800"/>
              <a:effectLst/>
              <a:hlinkClick xmlns:r="http://schemas.openxmlformats.org/officeDocument/2006/relationships" r:id="rId2" tooltip="Builder (patrón de diseño)"/>
            </a:rPr>
            <a:t>Builder</a:t>
          </a:r>
          <a:r>
            <a:rPr lang="es-BO" sz="1700" b="1" cap="none" spc="0" smtClean="0">
              <a:ln w="50800"/>
              <a:effectLst/>
              <a:hlinkClick xmlns:r="http://schemas.openxmlformats.org/officeDocument/2006/relationships" r:id="rId1" tooltip="Abstract Factory (patrón de diseño)"/>
            </a:rPr>
            <a:t> </a:t>
          </a:r>
          <a:r>
            <a:rPr lang="es-BO" sz="1700" smtClean="0"/>
            <a:t>(Constructor virtual): Abstrae el proceso de creación de un objeto complejo, centralizando dicho proceso en un único punto.</a:t>
          </a:r>
          <a:endParaRPr lang="es-ES" sz="1700" dirty="0" smtClean="0"/>
        </a:p>
      </dgm:t>
    </dgm:pt>
    <dgm:pt modelId="{2E5F38B4-88C0-4EAD-9D55-D4A59A81F29A}" type="parTrans" cxnId="{BED81169-73DD-44C5-A429-162A251744F5}">
      <dgm:prSet/>
      <dgm:spPr/>
      <dgm:t>
        <a:bodyPr/>
        <a:lstStyle/>
        <a:p>
          <a:endParaRPr lang="es-ES"/>
        </a:p>
      </dgm:t>
    </dgm:pt>
    <dgm:pt modelId="{49618959-4947-4699-9F37-269073611487}" type="sibTrans" cxnId="{BED81169-73DD-44C5-A429-162A251744F5}">
      <dgm:prSet/>
      <dgm:spPr/>
      <dgm:t>
        <a:bodyPr/>
        <a:lstStyle/>
        <a:p>
          <a:endParaRPr lang="es-ES"/>
        </a:p>
      </dgm:t>
    </dgm:pt>
    <dgm:pt modelId="{BDFA7FA8-175F-4660-801E-5B309B53CC0F}">
      <dgm:prSet phldrT="[Texto]" custT="1"/>
      <dgm:spPr/>
      <dgm:t>
        <a:bodyPr/>
        <a:lstStyle/>
        <a:p>
          <a:pPr eaLnBrk="1" latinLnBrk="0"/>
          <a:r>
            <a:rPr lang="es-BO" sz="1700" b="1" cap="none" spc="0" dirty="0" err="1" smtClean="0">
              <a:ln w="50800"/>
              <a:effectLst/>
              <a:hlinkClick xmlns:r="http://schemas.openxmlformats.org/officeDocument/2006/relationships" r:id="rId3" tooltip="Factory Method (patrón de diseño)"/>
            </a:rPr>
            <a:t>Factory</a:t>
          </a:r>
          <a:r>
            <a:rPr lang="es-BO" sz="1700" b="1" cap="none" spc="0" dirty="0" smtClean="0">
              <a:ln w="50800"/>
              <a:effectLst/>
              <a:hlinkClick xmlns:r="http://schemas.openxmlformats.org/officeDocument/2006/relationships" r:id="rId3" tooltip="Factory Method (patrón de diseño)"/>
            </a:rPr>
            <a:t> </a:t>
          </a:r>
          <a:r>
            <a:rPr lang="es-BO" sz="1700" b="1" cap="none" spc="0" dirty="0" err="1" smtClean="0">
              <a:ln w="50800"/>
              <a:effectLst/>
              <a:hlinkClick xmlns:r="http://schemas.openxmlformats.org/officeDocument/2006/relationships" r:id="rId3" tooltip="Factory Method (patrón de diseño)"/>
            </a:rPr>
            <a:t>Method</a:t>
          </a:r>
          <a:r>
            <a:rPr lang="es-BO" sz="1700" b="1" cap="none" spc="0" dirty="0" smtClean="0">
              <a:ln w="50800"/>
              <a:effectLst/>
              <a:hlinkClick xmlns:r="http://schemas.openxmlformats.org/officeDocument/2006/relationships" r:id="rId2" tooltip="Builder (patrón de diseño)"/>
            </a:rPr>
            <a:t> </a:t>
          </a:r>
          <a:r>
            <a:rPr lang="es-BO" sz="1700" dirty="0" smtClean="0"/>
            <a:t>(Método de fabricación): Centraliza en una clase constructora la creación de objetos de un subtipo de un tipo determinado, ocultando al usuario la causa para elegir el subtipo que crear.</a:t>
          </a:r>
          <a:endParaRPr lang="es-ES" sz="1700" dirty="0"/>
        </a:p>
      </dgm:t>
    </dgm:pt>
    <dgm:pt modelId="{EF9C3472-E280-4C87-AD0D-3A5286F4BB99}" type="parTrans" cxnId="{D63A5D9B-BA1B-4F18-8A6A-7129E7D1BD05}">
      <dgm:prSet/>
      <dgm:spPr/>
      <dgm:t>
        <a:bodyPr/>
        <a:lstStyle/>
        <a:p>
          <a:endParaRPr lang="es-ES"/>
        </a:p>
      </dgm:t>
    </dgm:pt>
    <dgm:pt modelId="{4B3C4B46-B063-4805-9E0B-348186DF70F0}" type="sibTrans" cxnId="{D63A5D9B-BA1B-4F18-8A6A-7129E7D1BD05}">
      <dgm:prSet/>
      <dgm:spPr/>
      <dgm:t>
        <a:bodyPr/>
        <a:lstStyle/>
        <a:p>
          <a:endParaRPr lang="es-ES"/>
        </a:p>
      </dgm:t>
    </dgm:pt>
    <dgm:pt modelId="{96095840-217D-49C9-AB5D-0699DA51E883}">
      <dgm:prSet phldrT="[Texto]" custT="1"/>
      <dgm:spPr/>
      <dgm:t>
        <a:bodyPr/>
        <a:lstStyle/>
        <a:p>
          <a:pPr eaLnBrk="1" latinLnBrk="0"/>
          <a:r>
            <a:rPr lang="es-BO" sz="1700" b="1" cap="none" spc="0" smtClean="0">
              <a:ln w="50800"/>
              <a:effectLst/>
              <a:hlinkClick xmlns:r="http://schemas.openxmlformats.org/officeDocument/2006/relationships" r:id="rId4" tooltip="Prototype (patrón de diseño)"/>
            </a:rPr>
            <a:t>Prototype</a:t>
          </a:r>
          <a:r>
            <a:rPr lang="es-BO" sz="1700" b="1" cap="none" spc="0" smtClean="0">
              <a:ln w="50800"/>
              <a:effectLst/>
              <a:hlinkClick xmlns:r="http://schemas.openxmlformats.org/officeDocument/2006/relationships" r:id="rId3" tooltip="Factory Method (patrón de diseño)"/>
            </a:rPr>
            <a:t> </a:t>
          </a:r>
          <a:r>
            <a:rPr lang="es-BO" sz="1700" smtClean="0"/>
            <a:t>(Prototipo): Crea nuevos objetos clonándolos de una instancia ya existente.</a:t>
          </a:r>
          <a:endParaRPr lang="es-ES" sz="1700" dirty="0"/>
        </a:p>
      </dgm:t>
    </dgm:pt>
    <dgm:pt modelId="{3337E8F5-1905-4A8A-B684-832FC5447C98}" type="parTrans" cxnId="{2A169E54-295A-46D4-9050-E5BE6FCD037D}">
      <dgm:prSet/>
      <dgm:spPr/>
      <dgm:t>
        <a:bodyPr/>
        <a:lstStyle/>
        <a:p>
          <a:endParaRPr lang="es-ES"/>
        </a:p>
      </dgm:t>
    </dgm:pt>
    <dgm:pt modelId="{C82B038E-1AB4-490F-8EFB-D537EDA783CB}" type="sibTrans" cxnId="{2A169E54-295A-46D4-9050-E5BE6FCD037D}">
      <dgm:prSet/>
      <dgm:spPr/>
      <dgm:t>
        <a:bodyPr/>
        <a:lstStyle/>
        <a:p>
          <a:endParaRPr lang="es-ES"/>
        </a:p>
      </dgm:t>
    </dgm:pt>
    <dgm:pt modelId="{59B99BA7-1166-4DF7-9318-B38BA9CDC757}">
      <dgm:prSet phldrT="[Texto]" custT="1"/>
      <dgm:spPr/>
      <dgm:t>
        <a:bodyPr/>
        <a:lstStyle/>
        <a:p>
          <a:pPr eaLnBrk="1" latinLnBrk="0"/>
          <a:r>
            <a:rPr lang="es-BO" sz="1700" b="1" cap="none" spc="0" smtClean="0">
              <a:ln w="50800"/>
              <a:effectLst/>
              <a:hlinkClick xmlns:r="http://schemas.openxmlformats.org/officeDocument/2006/relationships" r:id="rId5" tooltip="Patrón de diseño Singleton"/>
            </a:rPr>
            <a:t>Singleton</a:t>
          </a:r>
          <a:r>
            <a:rPr lang="es-BO" sz="1700" smtClean="0"/>
            <a:t> (Instancia única): Garantiza la existencia de una única instancia para una clase y la creación de un mecanismo de acceso global a dicha instancia.</a:t>
          </a:r>
          <a:endParaRPr lang="es-ES" sz="1700" dirty="0"/>
        </a:p>
      </dgm:t>
    </dgm:pt>
    <dgm:pt modelId="{50147F1C-F740-42F9-8C77-596EA674766F}" type="parTrans" cxnId="{55EDC03E-5C33-47BD-991D-4E728FEFC742}">
      <dgm:prSet/>
      <dgm:spPr/>
      <dgm:t>
        <a:bodyPr/>
        <a:lstStyle/>
        <a:p>
          <a:endParaRPr lang="es-ES"/>
        </a:p>
      </dgm:t>
    </dgm:pt>
    <dgm:pt modelId="{D669E192-D16D-430B-B581-6B720D8832CC}" type="sibTrans" cxnId="{55EDC03E-5C33-47BD-991D-4E728FEFC742}">
      <dgm:prSet/>
      <dgm:spPr/>
      <dgm:t>
        <a:bodyPr/>
        <a:lstStyle/>
        <a:p>
          <a:endParaRPr lang="es-ES"/>
        </a:p>
      </dgm:t>
    </dgm:pt>
    <dgm:pt modelId="{84782C3E-222F-426C-9480-0A7F90ACF305}" type="pres">
      <dgm:prSet presAssocID="{7FB7087F-3D3D-4D97-823A-268F9A860790}" presName="linear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A45FCBDA-B0E1-4B22-9193-5C771A97E1AC}" type="pres">
      <dgm:prSet presAssocID="{53DB0835-2EBB-4A53-98C1-6E448CE6D4BF}" presName="comp" presStyleCnt="0"/>
      <dgm:spPr/>
    </dgm:pt>
    <dgm:pt modelId="{D4E1DF17-0101-43B6-85A1-E18F587AEAE2}" type="pres">
      <dgm:prSet presAssocID="{53DB0835-2EBB-4A53-98C1-6E448CE6D4BF}" presName="box" presStyleLbl="node1" presStyleIdx="0" presStyleCnt="5"/>
      <dgm:spPr/>
      <dgm:t>
        <a:bodyPr/>
        <a:lstStyle/>
        <a:p>
          <a:endParaRPr lang="es-ES"/>
        </a:p>
      </dgm:t>
    </dgm:pt>
    <dgm:pt modelId="{9621852F-BF38-4257-AECF-9C07F34D442F}" type="pres">
      <dgm:prSet presAssocID="{53DB0835-2EBB-4A53-98C1-6E448CE6D4BF}" presName="img" presStyleLbl="fgImgPlace1" presStyleIdx="0" presStyleCnt="5" custScaleX="51828" custScaleY="91148"/>
      <dgm:spPr>
        <a:prstGeom prst="ellipse">
          <a:avLst/>
        </a:prstGeom>
        <a:blipFill rotWithShape="0">
          <a:blip xmlns:r="http://schemas.openxmlformats.org/officeDocument/2006/relationships" r:embed="rId6"/>
          <a:stretch>
            <a:fillRect/>
          </a:stretch>
        </a:blipFill>
      </dgm:spPr>
      <dgm:t>
        <a:bodyPr/>
        <a:lstStyle/>
        <a:p>
          <a:endParaRPr lang="es-ES"/>
        </a:p>
      </dgm:t>
    </dgm:pt>
    <dgm:pt modelId="{F88D7333-4881-4058-A229-792E0BB0673E}" type="pres">
      <dgm:prSet presAssocID="{53DB0835-2EBB-4A53-98C1-6E448CE6D4BF}" presName="text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915C7C13-0952-4E04-90E1-468FC67A5CB3}" type="pres">
      <dgm:prSet presAssocID="{F5DABD7E-1C86-44FF-8331-83FEA1806297}" presName="spacer" presStyleCnt="0"/>
      <dgm:spPr/>
    </dgm:pt>
    <dgm:pt modelId="{126DB173-6299-4909-955E-3457D56CD985}" type="pres">
      <dgm:prSet presAssocID="{98CC7043-383C-41D9-B609-13C533999D64}" presName="comp" presStyleCnt="0"/>
      <dgm:spPr/>
    </dgm:pt>
    <dgm:pt modelId="{2B690546-586A-45F4-939A-760D8C15D25A}" type="pres">
      <dgm:prSet presAssocID="{98CC7043-383C-41D9-B609-13C533999D64}" presName="box" presStyleLbl="node1" presStyleIdx="1" presStyleCnt="5"/>
      <dgm:spPr/>
      <dgm:t>
        <a:bodyPr/>
        <a:lstStyle/>
        <a:p>
          <a:endParaRPr lang="es-ES"/>
        </a:p>
      </dgm:t>
    </dgm:pt>
    <dgm:pt modelId="{277B2DC5-CB33-4797-BCF8-A13BD5DFCA84}" type="pres">
      <dgm:prSet presAssocID="{98CC7043-383C-41D9-B609-13C533999D64}" presName="img" presStyleLbl="fgImgPlace1" presStyleIdx="1" presStyleCnt="5" custScaleX="51828" custScaleY="68320"/>
      <dgm:spPr>
        <a:prstGeom prst="ellipse">
          <a:avLst/>
        </a:prstGeom>
        <a:blipFill rotWithShape="0">
          <a:blip xmlns:r="http://schemas.openxmlformats.org/officeDocument/2006/relationships" r:embed="rId6"/>
          <a:stretch>
            <a:fillRect/>
          </a:stretch>
        </a:blipFill>
      </dgm:spPr>
      <dgm:t>
        <a:bodyPr/>
        <a:lstStyle/>
        <a:p>
          <a:endParaRPr lang="es-ES"/>
        </a:p>
      </dgm:t>
    </dgm:pt>
    <dgm:pt modelId="{7D95197A-210E-45A4-8DEB-2C056AC2C4F3}" type="pres">
      <dgm:prSet presAssocID="{98CC7043-383C-41D9-B609-13C533999D64}" presName="text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100DD8B-144F-4313-8D9F-580FBE6546BA}" type="pres">
      <dgm:prSet presAssocID="{49618959-4947-4699-9F37-269073611487}" presName="spacer" presStyleCnt="0"/>
      <dgm:spPr/>
    </dgm:pt>
    <dgm:pt modelId="{55E3B552-FB4E-44D8-B452-C181540CEB4C}" type="pres">
      <dgm:prSet presAssocID="{BDFA7FA8-175F-4660-801E-5B309B53CC0F}" presName="comp" presStyleCnt="0"/>
      <dgm:spPr/>
    </dgm:pt>
    <dgm:pt modelId="{1CC1FA8D-9141-46A0-AD4D-8B63294ACBB5}" type="pres">
      <dgm:prSet presAssocID="{BDFA7FA8-175F-4660-801E-5B309B53CC0F}" presName="box" presStyleLbl="node1" presStyleIdx="2" presStyleCnt="5"/>
      <dgm:spPr/>
      <dgm:t>
        <a:bodyPr/>
        <a:lstStyle/>
        <a:p>
          <a:endParaRPr lang="es-ES"/>
        </a:p>
      </dgm:t>
    </dgm:pt>
    <dgm:pt modelId="{5150F279-A65B-41E3-85C5-672C73EC9304}" type="pres">
      <dgm:prSet presAssocID="{BDFA7FA8-175F-4660-801E-5B309B53CC0F}" presName="img" presStyleLbl="fgImgPlace1" presStyleIdx="2" presStyleCnt="5" custScaleX="51828" custScaleY="81517" custLinFactNeighborX="-135" custLinFactNeighborY="-2309"/>
      <dgm:spPr>
        <a:blipFill rotWithShape="0">
          <a:blip xmlns:r="http://schemas.openxmlformats.org/officeDocument/2006/relationships" r:embed="rId7"/>
          <a:stretch>
            <a:fillRect/>
          </a:stretch>
        </a:blipFill>
      </dgm:spPr>
      <dgm:t>
        <a:bodyPr/>
        <a:lstStyle/>
        <a:p>
          <a:endParaRPr lang="es-ES"/>
        </a:p>
      </dgm:t>
    </dgm:pt>
    <dgm:pt modelId="{D527FDAC-F0F1-45A0-A2F6-401831AAADE9}" type="pres">
      <dgm:prSet presAssocID="{BDFA7FA8-175F-4660-801E-5B309B53CC0F}" presName="text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E886A81-6235-4B11-B01C-BE7A8BFEF62B}" type="pres">
      <dgm:prSet presAssocID="{4B3C4B46-B063-4805-9E0B-348186DF70F0}" presName="spacer" presStyleCnt="0"/>
      <dgm:spPr/>
    </dgm:pt>
    <dgm:pt modelId="{AFC5E83D-6932-4354-AD60-0531A5246B1B}" type="pres">
      <dgm:prSet presAssocID="{96095840-217D-49C9-AB5D-0699DA51E883}" presName="comp" presStyleCnt="0"/>
      <dgm:spPr/>
    </dgm:pt>
    <dgm:pt modelId="{AD5C3BA2-A2D0-46DD-ABFF-D52A18B92127}" type="pres">
      <dgm:prSet presAssocID="{96095840-217D-49C9-AB5D-0699DA51E883}" presName="box" presStyleLbl="node1" presStyleIdx="3" presStyleCnt="5"/>
      <dgm:spPr/>
      <dgm:t>
        <a:bodyPr/>
        <a:lstStyle/>
        <a:p>
          <a:endParaRPr lang="es-ES"/>
        </a:p>
      </dgm:t>
    </dgm:pt>
    <dgm:pt modelId="{F9EA4F2D-4AC3-4C8B-8418-72B7AA6B4134}" type="pres">
      <dgm:prSet presAssocID="{96095840-217D-49C9-AB5D-0699DA51E883}" presName="img" presStyleLbl="fgImgPlace1" presStyleIdx="3" presStyleCnt="5" custScaleX="51828" custScaleY="76702"/>
      <dgm:spPr>
        <a:blipFill rotWithShape="0">
          <a:blip xmlns:r="http://schemas.openxmlformats.org/officeDocument/2006/relationships" r:embed="rId7"/>
          <a:stretch>
            <a:fillRect/>
          </a:stretch>
        </a:blipFill>
      </dgm:spPr>
    </dgm:pt>
    <dgm:pt modelId="{63916DA1-39AE-49E1-9F16-C734CEFE3A0B}" type="pres">
      <dgm:prSet presAssocID="{96095840-217D-49C9-AB5D-0699DA51E883}" presName="text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E34F4C5-98DA-4311-A023-A0DD6D66D70C}" type="pres">
      <dgm:prSet presAssocID="{C82B038E-1AB4-490F-8EFB-D537EDA783CB}" presName="spacer" presStyleCnt="0"/>
      <dgm:spPr/>
    </dgm:pt>
    <dgm:pt modelId="{FB7FADF3-22E6-4E8E-B59E-B687CEAA58E3}" type="pres">
      <dgm:prSet presAssocID="{59B99BA7-1166-4DF7-9318-B38BA9CDC757}" presName="comp" presStyleCnt="0"/>
      <dgm:spPr/>
    </dgm:pt>
    <dgm:pt modelId="{EF8568C6-43CB-4E1B-A178-22885FAEB821}" type="pres">
      <dgm:prSet presAssocID="{59B99BA7-1166-4DF7-9318-B38BA9CDC757}" presName="box" presStyleLbl="node1" presStyleIdx="4" presStyleCnt="5"/>
      <dgm:spPr/>
      <dgm:t>
        <a:bodyPr/>
        <a:lstStyle/>
        <a:p>
          <a:endParaRPr lang="es-ES"/>
        </a:p>
      </dgm:t>
    </dgm:pt>
    <dgm:pt modelId="{AA1DA46C-EAC1-4518-864D-D2745BD8AC51}" type="pres">
      <dgm:prSet presAssocID="{59B99BA7-1166-4DF7-9318-B38BA9CDC757}" presName="img" presStyleLbl="fgImgPlace1" presStyleIdx="4" presStyleCnt="5" custScaleX="51828" custScaleY="71887"/>
      <dgm:spPr>
        <a:blipFill rotWithShape="0">
          <a:blip xmlns:r="http://schemas.openxmlformats.org/officeDocument/2006/relationships" r:embed="rId7"/>
          <a:stretch>
            <a:fillRect/>
          </a:stretch>
        </a:blipFill>
      </dgm:spPr>
    </dgm:pt>
    <dgm:pt modelId="{0981D4D1-5C83-4E20-AB35-8B72EBAE5D9D}" type="pres">
      <dgm:prSet presAssocID="{59B99BA7-1166-4DF7-9318-B38BA9CDC757}" presName="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C517CFE8-D4D5-4162-84DC-912C45A947C2}" type="presOf" srcId="{53DB0835-2EBB-4A53-98C1-6E448CE6D4BF}" destId="{F88D7333-4881-4058-A229-792E0BB0673E}" srcOrd="1" destOrd="0" presId="urn:microsoft.com/office/officeart/2005/8/layout/vList4"/>
    <dgm:cxn modelId="{D63A5D9B-BA1B-4F18-8A6A-7129E7D1BD05}" srcId="{7FB7087F-3D3D-4D97-823A-268F9A860790}" destId="{BDFA7FA8-175F-4660-801E-5B309B53CC0F}" srcOrd="2" destOrd="0" parTransId="{EF9C3472-E280-4C87-AD0D-3A5286F4BB99}" sibTransId="{4B3C4B46-B063-4805-9E0B-348186DF70F0}"/>
    <dgm:cxn modelId="{0E84725F-2A2C-499C-AC1D-3A4F504E1FBE}" type="presOf" srcId="{98CC7043-383C-41D9-B609-13C533999D64}" destId="{7D95197A-210E-45A4-8DEB-2C056AC2C4F3}" srcOrd="1" destOrd="0" presId="urn:microsoft.com/office/officeart/2005/8/layout/vList4"/>
    <dgm:cxn modelId="{D256A140-1B60-4164-859F-043B32827400}" type="presOf" srcId="{96095840-217D-49C9-AB5D-0699DA51E883}" destId="{AD5C3BA2-A2D0-46DD-ABFF-D52A18B92127}" srcOrd="0" destOrd="0" presId="urn:microsoft.com/office/officeart/2005/8/layout/vList4"/>
    <dgm:cxn modelId="{B481D0A1-B846-4AD9-A7CF-E7F77D767C3D}" type="presOf" srcId="{59B99BA7-1166-4DF7-9318-B38BA9CDC757}" destId="{0981D4D1-5C83-4E20-AB35-8B72EBAE5D9D}" srcOrd="1" destOrd="0" presId="urn:microsoft.com/office/officeart/2005/8/layout/vList4"/>
    <dgm:cxn modelId="{55EDC03E-5C33-47BD-991D-4E728FEFC742}" srcId="{7FB7087F-3D3D-4D97-823A-268F9A860790}" destId="{59B99BA7-1166-4DF7-9318-B38BA9CDC757}" srcOrd="4" destOrd="0" parTransId="{50147F1C-F740-42F9-8C77-596EA674766F}" sibTransId="{D669E192-D16D-430B-B581-6B720D8832CC}"/>
    <dgm:cxn modelId="{C1984B33-7F57-4838-A18F-4288B7A796C7}" type="presOf" srcId="{BDFA7FA8-175F-4660-801E-5B309B53CC0F}" destId="{1CC1FA8D-9141-46A0-AD4D-8B63294ACBB5}" srcOrd="0" destOrd="0" presId="urn:microsoft.com/office/officeart/2005/8/layout/vList4"/>
    <dgm:cxn modelId="{66A4B662-EFD9-470F-B0D5-F3EFFD5DB352}" type="presOf" srcId="{98CC7043-383C-41D9-B609-13C533999D64}" destId="{2B690546-586A-45F4-939A-760D8C15D25A}" srcOrd="0" destOrd="0" presId="urn:microsoft.com/office/officeart/2005/8/layout/vList4"/>
    <dgm:cxn modelId="{2A169E54-295A-46D4-9050-E5BE6FCD037D}" srcId="{7FB7087F-3D3D-4D97-823A-268F9A860790}" destId="{96095840-217D-49C9-AB5D-0699DA51E883}" srcOrd="3" destOrd="0" parTransId="{3337E8F5-1905-4A8A-B684-832FC5447C98}" sibTransId="{C82B038E-1AB4-490F-8EFB-D537EDA783CB}"/>
    <dgm:cxn modelId="{9657C94D-2CD0-46F2-98FC-A1DDE5BFACAE}" type="presOf" srcId="{59B99BA7-1166-4DF7-9318-B38BA9CDC757}" destId="{EF8568C6-43CB-4E1B-A178-22885FAEB821}" srcOrd="0" destOrd="0" presId="urn:microsoft.com/office/officeart/2005/8/layout/vList4"/>
    <dgm:cxn modelId="{07801B07-9596-48EB-885D-F3873630AE36}" type="presOf" srcId="{96095840-217D-49C9-AB5D-0699DA51E883}" destId="{63916DA1-39AE-49E1-9F16-C734CEFE3A0B}" srcOrd="1" destOrd="0" presId="urn:microsoft.com/office/officeart/2005/8/layout/vList4"/>
    <dgm:cxn modelId="{BED81169-73DD-44C5-A429-162A251744F5}" srcId="{7FB7087F-3D3D-4D97-823A-268F9A860790}" destId="{98CC7043-383C-41D9-B609-13C533999D64}" srcOrd="1" destOrd="0" parTransId="{2E5F38B4-88C0-4EAD-9D55-D4A59A81F29A}" sibTransId="{49618959-4947-4699-9F37-269073611487}"/>
    <dgm:cxn modelId="{E90203D4-B5BC-45C2-A5D6-10FE5D8EC562}" type="presOf" srcId="{BDFA7FA8-175F-4660-801E-5B309B53CC0F}" destId="{D527FDAC-F0F1-45A0-A2F6-401831AAADE9}" srcOrd="1" destOrd="0" presId="urn:microsoft.com/office/officeart/2005/8/layout/vList4"/>
    <dgm:cxn modelId="{79EE0172-30B3-46FC-B239-668EC7E1D857}" srcId="{7FB7087F-3D3D-4D97-823A-268F9A860790}" destId="{53DB0835-2EBB-4A53-98C1-6E448CE6D4BF}" srcOrd="0" destOrd="0" parTransId="{74AB2EC2-068A-4272-A74E-08C70E96A152}" sibTransId="{F5DABD7E-1C86-44FF-8331-83FEA1806297}"/>
    <dgm:cxn modelId="{D746E749-DAF1-4927-89E9-303088EFE968}" type="presOf" srcId="{53DB0835-2EBB-4A53-98C1-6E448CE6D4BF}" destId="{D4E1DF17-0101-43B6-85A1-E18F587AEAE2}" srcOrd="0" destOrd="0" presId="urn:microsoft.com/office/officeart/2005/8/layout/vList4"/>
    <dgm:cxn modelId="{2BC4F67F-9881-45DD-B5B2-91BA8F5E737C}" type="presOf" srcId="{7FB7087F-3D3D-4D97-823A-268F9A860790}" destId="{84782C3E-222F-426C-9480-0A7F90ACF305}" srcOrd="0" destOrd="0" presId="urn:microsoft.com/office/officeart/2005/8/layout/vList4"/>
    <dgm:cxn modelId="{A21CD33F-8D71-45B8-88F5-0FD83F7D7A99}" type="presParOf" srcId="{84782C3E-222F-426C-9480-0A7F90ACF305}" destId="{A45FCBDA-B0E1-4B22-9193-5C771A97E1AC}" srcOrd="0" destOrd="0" presId="urn:microsoft.com/office/officeart/2005/8/layout/vList4"/>
    <dgm:cxn modelId="{0E15B077-7DFE-4154-BDDB-CD7D2F68F216}" type="presParOf" srcId="{A45FCBDA-B0E1-4B22-9193-5C771A97E1AC}" destId="{D4E1DF17-0101-43B6-85A1-E18F587AEAE2}" srcOrd="0" destOrd="0" presId="urn:microsoft.com/office/officeart/2005/8/layout/vList4"/>
    <dgm:cxn modelId="{05C9ADA0-FB3C-4A40-ACBB-D65150F4F394}" type="presParOf" srcId="{A45FCBDA-B0E1-4B22-9193-5C771A97E1AC}" destId="{9621852F-BF38-4257-AECF-9C07F34D442F}" srcOrd="1" destOrd="0" presId="urn:microsoft.com/office/officeart/2005/8/layout/vList4"/>
    <dgm:cxn modelId="{4FABAF3E-E99B-4584-8AFD-8FF7B0ADFBAC}" type="presParOf" srcId="{A45FCBDA-B0E1-4B22-9193-5C771A97E1AC}" destId="{F88D7333-4881-4058-A229-792E0BB0673E}" srcOrd="2" destOrd="0" presId="urn:microsoft.com/office/officeart/2005/8/layout/vList4"/>
    <dgm:cxn modelId="{34A0FEB4-1ABF-46D9-9B12-B91986D8EFE3}" type="presParOf" srcId="{84782C3E-222F-426C-9480-0A7F90ACF305}" destId="{915C7C13-0952-4E04-90E1-468FC67A5CB3}" srcOrd="1" destOrd="0" presId="urn:microsoft.com/office/officeart/2005/8/layout/vList4"/>
    <dgm:cxn modelId="{22DFC0C9-79FD-4347-A9E5-EE5B8CDEC20C}" type="presParOf" srcId="{84782C3E-222F-426C-9480-0A7F90ACF305}" destId="{126DB173-6299-4909-955E-3457D56CD985}" srcOrd="2" destOrd="0" presId="urn:microsoft.com/office/officeart/2005/8/layout/vList4"/>
    <dgm:cxn modelId="{3866C6DF-462B-4466-99E0-8E3A394CAC90}" type="presParOf" srcId="{126DB173-6299-4909-955E-3457D56CD985}" destId="{2B690546-586A-45F4-939A-760D8C15D25A}" srcOrd="0" destOrd="0" presId="urn:microsoft.com/office/officeart/2005/8/layout/vList4"/>
    <dgm:cxn modelId="{CED1C2FE-3456-4E38-8625-4AF74EFE3DB7}" type="presParOf" srcId="{126DB173-6299-4909-955E-3457D56CD985}" destId="{277B2DC5-CB33-4797-BCF8-A13BD5DFCA84}" srcOrd="1" destOrd="0" presId="urn:microsoft.com/office/officeart/2005/8/layout/vList4"/>
    <dgm:cxn modelId="{536010F3-4407-4777-9845-A2B4752A3AB6}" type="presParOf" srcId="{126DB173-6299-4909-955E-3457D56CD985}" destId="{7D95197A-210E-45A4-8DEB-2C056AC2C4F3}" srcOrd="2" destOrd="0" presId="urn:microsoft.com/office/officeart/2005/8/layout/vList4"/>
    <dgm:cxn modelId="{17F12BA6-EE79-4397-BC75-3B557E7906BD}" type="presParOf" srcId="{84782C3E-222F-426C-9480-0A7F90ACF305}" destId="{8100DD8B-144F-4313-8D9F-580FBE6546BA}" srcOrd="3" destOrd="0" presId="urn:microsoft.com/office/officeart/2005/8/layout/vList4"/>
    <dgm:cxn modelId="{09DC6E94-BD79-4CDA-8E80-1D385E8DD424}" type="presParOf" srcId="{84782C3E-222F-426C-9480-0A7F90ACF305}" destId="{55E3B552-FB4E-44D8-B452-C181540CEB4C}" srcOrd="4" destOrd="0" presId="urn:microsoft.com/office/officeart/2005/8/layout/vList4"/>
    <dgm:cxn modelId="{44F0D439-869F-4818-A65C-17F433400925}" type="presParOf" srcId="{55E3B552-FB4E-44D8-B452-C181540CEB4C}" destId="{1CC1FA8D-9141-46A0-AD4D-8B63294ACBB5}" srcOrd="0" destOrd="0" presId="urn:microsoft.com/office/officeart/2005/8/layout/vList4"/>
    <dgm:cxn modelId="{7DD84670-599C-4E13-A771-4D34E632C79B}" type="presParOf" srcId="{55E3B552-FB4E-44D8-B452-C181540CEB4C}" destId="{5150F279-A65B-41E3-85C5-672C73EC9304}" srcOrd="1" destOrd="0" presId="urn:microsoft.com/office/officeart/2005/8/layout/vList4"/>
    <dgm:cxn modelId="{6C15809F-C67A-4C1B-9677-C9F4EB9A1996}" type="presParOf" srcId="{55E3B552-FB4E-44D8-B452-C181540CEB4C}" destId="{D527FDAC-F0F1-45A0-A2F6-401831AAADE9}" srcOrd="2" destOrd="0" presId="urn:microsoft.com/office/officeart/2005/8/layout/vList4"/>
    <dgm:cxn modelId="{6C92CB12-B716-4C42-BE27-921DF20772C8}" type="presParOf" srcId="{84782C3E-222F-426C-9480-0A7F90ACF305}" destId="{4E886A81-6235-4B11-B01C-BE7A8BFEF62B}" srcOrd="5" destOrd="0" presId="urn:microsoft.com/office/officeart/2005/8/layout/vList4"/>
    <dgm:cxn modelId="{7C280C8A-BAEC-4ABB-A2A6-DDB38133AC56}" type="presParOf" srcId="{84782C3E-222F-426C-9480-0A7F90ACF305}" destId="{AFC5E83D-6932-4354-AD60-0531A5246B1B}" srcOrd="6" destOrd="0" presId="urn:microsoft.com/office/officeart/2005/8/layout/vList4"/>
    <dgm:cxn modelId="{30BCA7A5-B4EA-4491-BFBB-34B935501AD4}" type="presParOf" srcId="{AFC5E83D-6932-4354-AD60-0531A5246B1B}" destId="{AD5C3BA2-A2D0-46DD-ABFF-D52A18B92127}" srcOrd="0" destOrd="0" presId="urn:microsoft.com/office/officeart/2005/8/layout/vList4"/>
    <dgm:cxn modelId="{1E4B34B8-5A94-4E0A-9742-BB03BDA53DD3}" type="presParOf" srcId="{AFC5E83D-6932-4354-AD60-0531A5246B1B}" destId="{F9EA4F2D-4AC3-4C8B-8418-72B7AA6B4134}" srcOrd="1" destOrd="0" presId="urn:microsoft.com/office/officeart/2005/8/layout/vList4"/>
    <dgm:cxn modelId="{B4599893-3C47-431D-8479-EF7A40DFF079}" type="presParOf" srcId="{AFC5E83D-6932-4354-AD60-0531A5246B1B}" destId="{63916DA1-39AE-49E1-9F16-C734CEFE3A0B}" srcOrd="2" destOrd="0" presId="urn:microsoft.com/office/officeart/2005/8/layout/vList4"/>
    <dgm:cxn modelId="{8F884043-F4ED-4FD6-9FBE-8F85914646C8}" type="presParOf" srcId="{84782C3E-222F-426C-9480-0A7F90ACF305}" destId="{0E34F4C5-98DA-4311-A023-A0DD6D66D70C}" srcOrd="7" destOrd="0" presId="urn:microsoft.com/office/officeart/2005/8/layout/vList4"/>
    <dgm:cxn modelId="{E008346B-4164-4372-A5CD-51FE7E8230E0}" type="presParOf" srcId="{84782C3E-222F-426C-9480-0A7F90ACF305}" destId="{FB7FADF3-22E6-4E8E-B59E-B687CEAA58E3}" srcOrd="8" destOrd="0" presId="urn:microsoft.com/office/officeart/2005/8/layout/vList4"/>
    <dgm:cxn modelId="{D437DB3F-2CF8-4B88-8412-5B80F538C1B6}" type="presParOf" srcId="{FB7FADF3-22E6-4E8E-B59E-B687CEAA58E3}" destId="{EF8568C6-43CB-4E1B-A178-22885FAEB821}" srcOrd="0" destOrd="0" presId="urn:microsoft.com/office/officeart/2005/8/layout/vList4"/>
    <dgm:cxn modelId="{651365FA-997D-4365-9C34-A26396F31694}" type="presParOf" srcId="{FB7FADF3-22E6-4E8E-B59E-B687CEAA58E3}" destId="{AA1DA46C-EAC1-4518-864D-D2745BD8AC51}" srcOrd="1" destOrd="0" presId="urn:microsoft.com/office/officeart/2005/8/layout/vList4"/>
    <dgm:cxn modelId="{A90FF55C-4661-4501-802C-26A3F3D20379}" type="presParOf" srcId="{FB7FADF3-22E6-4E8E-B59E-B687CEAA58E3}" destId="{0981D4D1-5C83-4E20-AB35-8B72EBAE5D9D}" srcOrd="2" destOrd="0" presId="urn:microsoft.com/office/officeart/2005/8/layout/vList4"/>
  </dgm:cxnLst>
  <dgm:bg/>
  <dgm:whole/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FB7087F-3D3D-4D97-823A-268F9A860790}" type="doc">
      <dgm:prSet loTypeId="urn:microsoft.com/office/officeart/2005/8/layout/vList3" loCatId="list" qsTypeId="urn:microsoft.com/office/officeart/2005/8/quickstyle/simple2" qsCatId="simple" csTypeId="urn:microsoft.com/office/officeart/2005/8/colors/accent1_3" csCatId="accent1" phldr="1"/>
      <dgm:spPr/>
      <dgm:t>
        <a:bodyPr/>
        <a:lstStyle/>
        <a:p>
          <a:endParaRPr lang="es-ES"/>
        </a:p>
      </dgm:t>
    </dgm:pt>
    <dgm:pt modelId="{53DB0835-2EBB-4A53-98C1-6E448CE6D4BF}">
      <dgm:prSet phldrT="[Texto]"/>
      <dgm:spPr/>
      <dgm:t>
        <a:bodyPr/>
        <a:lstStyle/>
        <a:p>
          <a:pPr algn="l" eaLnBrk="1" latinLnBrk="0"/>
          <a:r>
            <a:rPr lang="es-BO" dirty="0" err="1" smtClean="0">
              <a:solidFill>
                <a:schemeClr val="bg1"/>
              </a:solidFill>
              <a:hlinkClick xmlns:r="http://schemas.openxmlformats.org/officeDocument/2006/relationships" r:id="rId1" tooltip="Adapter (patrón de diseño)"/>
            </a:rPr>
            <a:t>Adapter</a:t>
          </a:r>
          <a:r>
            <a:rPr lang="es-BO" dirty="0" smtClean="0">
              <a:solidFill>
                <a:schemeClr val="bg1"/>
              </a:solidFill>
            </a:rPr>
            <a:t> (Adaptador): Adapta una interfaz para que pueda ser utilizada por una clase (</a:t>
          </a:r>
          <a:r>
            <a:rPr lang="es-ES" dirty="0" smtClean="0"/>
            <a:t>Convierte una interfaz en otra.</a:t>
          </a:r>
          <a:r>
            <a:rPr lang="es-BO" dirty="0" smtClean="0">
              <a:solidFill>
                <a:schemeClr val="bg1"/>
              </a:solidFill>
            </a:rPr>
            <a:t>.)</a:t>
          </a:r>
          <a:endParaRPr lang="es-ES" dirty="0">
            <a:solidFill>
              <a:schemeClr val="bg1"/>
            </a:solidFill>
          </a:endParaRPr>
        </a:p>
      </dgm:t>
    </dgm:pt>
    <dgm:pt modelId="{74AB2EC2-068A-4272-A74E-08C70E96A152}" type="parTrans" cxnId="{79EE0172-30B3-46FC-B239-668EC7E1D857}">
      <dgm:prSet/>
      <dgm:spPr/>
      <dgm:t>
        <a:bodyPr/>
        <a:lstStyle/>
        <a:p>
          <a:pPr algn="l"/>
          <a:endParaRPr lang="es-ES">
            <a:solidFill>
              <a:schemeClr val="bg1"/>
            </a:solidFill>
          </a:endParaRPr>
        </a:p>
      </dgm:t>
    </dgm:pt>
    <dgm:pt modelId="{F5DABD7E-1C86-44FF-8331-83FEA1806297}" type="sibTrans" cxnId="{79EE0172-30B3-46FC-B239-668EC7E1D857}">
      <dgm:prSet/>
      <dgm:spPr/>
      <dgm:t>
        <a:bodyPr/>
        <a:lstStyle/>
        <a:p>
          <a:pPr algn="l"/>
          <a:endParaRPr lang="es-ES">
            <a:solidFill>
              <a:schemeClr val="bg1"/>
            </a:solidFill>
          </a:endParaRPr>
        </a:p>
      </dgm:t>
    </dgm:pt>
    <dgm:pt modelId="{98CC7043-383C-41D9-B609-13C533999D64}">
      <dgm:prSet phldrT="[Texto]"/>
      <dgm:spPr/>
      <dgm:t>
        <a:bodyPr/>
        <a:lstStyle/>
        <a:p>
          <a:pPr algn="l" eaLnBrk="1" latinLnBrk="0"/>
          <a:r>
            <a:rPr lang="es-BO" smtClean="0">
              <a:solidFill>
                <a:schemeClr val="bg1"/>
              </a:solidFill>
              <a:hlinkClick xmlns:r="http://schemas.openxmlformats.org/officeDocument/2006/relationships" r:id="rId2" tooltip="Bridge (patrón de diseño)"/>
            </a:rPr>
            <a:t>Bridge</a:t>
          </a:r>
          <a:r>
            <a:rPr lang="es-BO" smtClean="0">
              <a:solidFill>
                <a:schemeClr val="bg1"/>
              </a:solidFill>
            </a:rPr>
            <a:t> (Puente): Desacopla una abstracción de su implementación.</a:t>
          </a:r>
          <a:endParaRPr lang="es-ES" dirty="0" smtClean="0">
            <a:solidFill>
              <a:schemeClr val="bg1"/>
            </a:solidFill>
          </a:endParaRPr>
        </a:p>
      </dgm:t>
    </dgm:pt>
    <dgm:pt modelId="{2E5F38B4-88C0-4EAD-9D55-D4A59A81F29A}" type="parTrans" cxnId="{BED81169-73DD-44C5-A429-162A251744F5}">
      <dgm:prSet/>
      <dgm:spPr/>
      <dgm:t>
        <a:bodyPr/>
        <a:lstStyle/>
        <a:p>
          <a:pPr algn="l"/>
          <a:endParaRPr lang="es-ES">
            <a:solidFill>
              <a:schemeClr val="bg1"/>
            </a:solidFill>
          </a:endParaRPr>
        </a:p>
      </dgm:t>
    </dgm:pt>
    <dgm:pt modelId="{49618959-4947-4699-9F37-269073611487}" type="sibTrans" cxnId="{BED81169-73DD-44C5-A429-162A251744F5}">
      <dgm:prSet/>
      <dgm:spPr/>
      <dgm:t>
        <a:bodyPr/>
        <a:lstStyle/>
        <a:p>
          <a:pPr algn="l"/>
          <a:endParaRPr lang="es-ES">
            <a:solidFill>
              <a:schemeClr val="bg1"/>
            </a:solidFill>
          </a:endParaRPr>
        </a:p>
      </dgm:t>
    </dgm:pt>
    <dgm:pt modelId="{BDFA7FA8-175F-4660-801E-5B309B53CC0F}">
      <dgm:prSet phldrT="[Texto]"/>
      <dgm:spPr/>
      <dgm:t>
        <a:bodyPr/>
        <a:lstStyle/>
        <a:p>
          <a:pPr algn="l" eaLnBrk="1" latinLnBrk="0"/>
          <a:r>
            <a:rPr lang="es-BO" smtClean="0">
              <a:solidFill>
                <a:schemeClr val="bg1"/>
              </a:solidFill>
              <a:hlinkClick xmlns:r="http://schemas.openxmlformats.org/officeDocument/2006/relationships" r:id="rId3" tooltip="Composite (patrón de diseño)"/>
            </a:rPr>
            <a:t>Composite</a:t>
          </a:r>
          <a:r>
            <a:rPr lang="es-BO" smtClean="0">
              <a:solidFill>
                <a:schemeClr val="bg1"/>
              </a:solidFill>
            </a:rPr>
            <a:t> (Objeto compuesto): Permite tratar objetos compuestos como si de uno simple se tratase.</a:t>
          </a:r>
          <a:endParaRPr lang="es-ES" dirty="0">
            <a:solidFill>
              <a:schemeClr val="bg1"/>
            </a:solidFill>
          </a:endParaRPr>
        </a:p>
      </dgm:t>
    </dgm:pt>
    <dgm:pt modelId="{EF9C3472-E280-4C87-AD0D-3A5286F4BB99}" type="parTrans" cxnId="{D63A5D9B-BA1B-4F18-8A6A-7129E7D1BD05}">
      <dgm:prSet/>
      <dgm:spPr/>
      <dgm:t>
        <a:bodyPr/>
        <a:lstStyle/>
        <a:p>
          <a:pPr algn="l"/>
          <a:endParaRPr lang="es-ES">
            <a:solidFill>
              <a:schemeClr val="bg1"/>
            </a:solidFill>
          </a:endParaRPr>
        </a:p>
      </dgm:t>
    </dgm:pt>
    <dgm:pt modelId="{4B3C4B46-B063-4805-9E0B-348186DF70F0}" type="sibTrans" cxnId="{D63A5D9B-BA1B-4F18-8A6A-7129E7D1BD05}">
      <dgm:prSet/>
      <dgm:spPr/>
      <dgm:t>
        <a:bodyPr/>
        <a:lstStyle/>
        <a:p>
          <a:pPr algn="l"/>
          <a:endParaRPr lang="es-ES">
            <a:solidFill>
              <a:schemeClr val="bg1"/>
            </a:solidFill>
          </a:endParaRPr>
        </a:p>
      </dgm:t>
    </dgm:pt>
    <dgm:pt modelId="{96095840-217D-49C9-AB5D-0699DA51E883}">
      <dgm:prSet phldrT="[Texto]"/>
      <dgm:spPr/>
      <dgm:t>
        <a:bodyPr/>
        <a:lstStyle/>
        <a:p>
          <a:pPr algn="l" eaLnBrk="1" latinLnBrk="0"/>
          <a:r>
            <a:rPr lang="es-BO" dirty="0" err="1" smtClean="0">
              <a:solidFill>
                <a:schemeClr val="bg1"/>
              </a:solidFill>
              <a:hlinkClick xmlns:r="http://schemas.openxmlformats.org/officeDocument/2006/relationships" r:id="rId4" tooltip="Decorator (patrón de diseño)"/>
            </a:rPr>
            <a:t>Decorator</a:t>
          </a:r>
          <a:r>
            <a:rPr lang="es-BO" dirty="0" smtClean="0">
              <a:solidFill>
                <a:schemeClr val="bg1"/>
              </a:solidFill>
            </a:rPr>
            <a:t> (Envoltorio): Añade funcionalidad a una clase dinámicamente.</a:t>
          </a:r>
          <a:endParaRPr lang="es-ES" dirty="0">
            <a:solidFill>
              <a:schemeClr val="bg1"/>
            </a:solidFill>
          </a:endParaRPr>
        </a:p>
      </dgm:t>
    </dgm:pt>
    <dgm:pt modelId="{3337E8F5-1905-4A8A-B684-832FC5447C98}" type="parTrans" cxnId="{2A169E54-295A-46D4-9050-E5BE6FCD037D}">
      <dgm:prSet/>
      <dgm:spPr/>
      <dgm:t>
        <a:bodyPr/>
        <a:lstStyle/>
        <a:p>
          <a:pPr algn="l"/>
          <a:endParaRPr lang="es-ES">
            <a:solidFill>
              <a:schemeClr val="bg1"/>
            </a:solidFill>
          </a:endParaRPr>
        </a:p>
      </dgm:t>
    </dgm:pt>
    <dgm:pt modelId="{C82B038E-1AB4-490F-8EFB-D537EDA783CB}" type="sibTrans" cxnId="{2A169E54-295A-46D4-9050-E5BE6FCD037D}">
      <dgm:prSet/>
      <dgm:spPr/>
      <dgm:t>
        <a:bodyPr/>
        <a:lstStyle/>
        <a:p>
          <a:pPr algn="l"/>
          <a:endParaRPr lang="es-ES">
            <a:solidFill>
              <a:schemeClr val="bg1"/>
            </a:solidFill>
          </a:endParaRPr>
        </a:p>
      </dgm:t>
    </dgm:pt>
    <dgm:pt modelId="{59B99BA7-1166-4DF7-9318-B38BA9CDC757}">
      <dgm:prSet phldrT="[Texto]"/>
      <dgm:spPr/>
      <dgm:t>
        <a:bodyPr/>
        <a:lstStyle/>
        <a:p>
          <a:pPr algn="l" eaLnBrk="1" latinLnBrk="0"/>
          <a:r>
            <a:rPr lang="es-BO" smtClean="0">
              <a:solidFill>
                <a:schemeClr val="bg1"/>
              </a:solidFill>
              <a:hlinkClick xmlns:r="http://schemas.openxmlformats.org/officeDocument/2006/relationships" r:id="rId5" tooltip="Facade (patrón de diseño)"/>
            </a:rPr>
            <a:t>Facade</a:t>
          </a:r>
          <a:r>
            <a:rPr lang="es-BO" smtClean="0">
              <a:solidFill>
                <a:schemeClr val="bg1"/>
              </a:solidFill>
            </a:rPr>
            <a:t> (Fachada): Provee de una interfaz unificada simple para acceder a una interfaz o grupo de interfaces de un subsistema.</a:t>
          </a:r>
          <a:endParaRPr lang="es-ES" dirty="0">
            <a:solidFill>
              <a:schemeClr val="bg1"/>
            </a:solidFill>
          </a:endParaRPr>
        </a:p>
      </dgm:t>
    </dgm:pt>
    <dgm:pt modelId="{50147F1C-F740-42F9-8C77-596EA674766F}" type="parTrans" cxnId="{55EDC03E-5C33-47BD-991D-4E728FEFC742}">
      <dgm:prSet/>
      <dgm:spPr/>
      <dgm:t>
        <a:bodyPr/>
        <a:lstStyle/>
        <a:p>
          <a:pPr algn="l"/>
          <a:endParaRPr lang="es-ES">
            <a:solidFill>
              <a:schemeClr val="bg1"/>
            </a:solidFill>
          </a:endParaRPr>
        </a:p>
      </dgm:t>
    </dgm:pt>
    <dgm:pt modelId="{D669E192-D16D-430B-B581-6B720D8832CC}" type="sibTrans" cxnId="{55EDC03E-5C33-47BD-991D-4E728FEFC742}">
      <dgm:prSet/>
      <dgm:spPr/>
      <dgm:t>
        <a:bodyPr/>
        <a:lstStyle/>
        <a:p>
          <a:pPr algn="l"/>
          <a:endParaRPr lang="es-ES">
            <a:solidFill>
              <a:schemeClr val="bg1"/>
            </a:solidFill>
          </a:endParaRPr>
        </a:p>
      </dgm:t>
    </dgm:pt>
    <dgm:pt modelId="{0E91EF27-E235-44DC-A429-0778195348F2}">
      <dgm:prSet phldrT="[Texto]"/>
      <dgm:spPr/>
      <dgm:t>
        <a:bodyPr/>
        <a:lstStyle/>
        <a:p>
          <a:pPr marL="0" marR="0" lvl="0" indent="0" algn="l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BO" smtClean="0">
              <a:solidFill>
                <a:schemeClr val="bg1"/>
              </a:solidFill>
              <a:hlinkClick xmlns:r="http://schemas.openxmlformats.org/officeDocument/2006/relationships" r:id="rId6" tooltip="Proxy (patrón de diseño)"/>
            </a:rPr>
            <a:t>Proxy</a:t>
          </a:r>
          <a:r>
            <a:rPr lang="es-BO" smtClean="0">
              <a:solidFill>
                <a:schemeClr val="bg1"/>
              </a:solidFill>
            </a:rPr>
            <a:t>: Mantiene un representante de un objeto.</a:t>
          </a:r>
          <a:endParaRPr lang="es-ES" smtClean="0">
            <a:solidFill>
              <a:schemeClr val="bg1"/>
            </a:solidFill>
          </a:endParaRPr>
        </a:p>
        <a:p>
          <a:pPr algn="l" defTabSz="75565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dirty="0">
            <a:solidFill>
              <a:schemeClr val="bg1"/>
            </a:solidFill>
          </a:endParaRPr>
        </a:p>
      </dgm:t>
    </dgm:pt>
    <dgm:pt modelId="{E141F76A-DE00-4D8A-8C57-FA2DBB8FD2DB}" type="parTrans" cxnId="{E350164C-BA04-42DA-9896-65A881744AFD}">
      <dgm:prSet/>
      <dgm:spPr/>
      <dgm:t>
        <a:bodyPr/>
        <a:lstStyle/>
        <a:p>
          <a:pPr algn="l"/>
          <a:endParaRPr lang="es-ES">
            <a:solidFill>
              <a:schemeClr val="bg1"/>
            </a:solidFill>
          </a:endParaRPr>
        </a:p>
      </dgm:t>
    </dgm:pt>
    <dgm:pt modelId="{7D1C4E24-7C47-4604-B23B-E481BC255CB5}" type="sibTrans" cxnId="{E350164C-BA04-42DA-9896-65A881744AFD}">
      <dgm:prSet/>
      <dgm:spPr/>
      <dgm:t>
        <a:bodyPr/>
        <a:lstStyle/>
        <a:p>
          <a:pPr algn="l"/>
          <a:endParaRPr lang="es-ES">
            <a:solidFill>
              <a:schemeClr val="bg1"/>
            </a:solidFill>
          </a:endParaRPr>
        </a:p>
      </dgm:t>
    </dgm:pt>
    <dgm:pt modelId="{D878E3DF-A363-4AA2-B14A-3418DAC2CCEF}">
      <dgm:prSet/>
      <dgm:spPr/>
      <dgm:t>
        <a:bodyPr/>
        <a:lstStyle/>
        <a:p>
          <a:pPr algn="l"/>
          <a:r>
            <a:rPr lang="es-BO" dirty="0" err="1" smtClean="0">
              <a:solidFill>
                <a:schemeClr val="bg1"/>
              </a:solidFill>
              <a:hlinkClick xmlns:r="http://schemas.openxmlformats.org/officeDocument/2006/relationships" r:id="rId7" tooltip="Flyweight (patrón de diseño)"/>
            </a:rPr>
            <a:t>Flyweight</a:t>
          </a:r>
          <a:r>
            <a:rPr lang="es-BO" dirty="0" smtClean="0">
              <a:solidFill>
                <a:schemeClr val="bg1"/>
              </a:solidFill>
            </a:rPr>
            <a:t> (Peso ligero): Reduce la redundancia cuando gran cantidad de objetos poseen idéntica información.</a:t>
          </a:r>
          <a:endParaRPr lang="es-ES" dirty="0" smtClean="0">
            <a:solidFill>
              <a:schemeClr val="bg1"/>
            </a:solidFill>
          </a:endParaRPr>
        </a:p>
      </dgm:t>
    </dgm:pt>
    <dgm:pt modelId="{4B45F500-F6F2-4339-ACA7-D2352B6D00AA}" type="parTrans" cxnId="{613056CE-A607-4FE9-80C3-9E9A5E448C4F}">
      <dgm:prSet/>
      <dgm:spPr/>
      <dgm:t>
        <a:bodyPr/>
        <a:lstStyle/>
        <a:p>
          <a:pPr algn="l"/>
          <a:endParaRPr lang="es-ES">
            <a:solidFill>
              <a:schemeClr val="bg1"/>
            </a:solidFill>
          </a:endParaRPr>
        </a:p>
      </dgm:t>
    </dgm:pt>
    <dgm:pt modelId="{B77373A4-DB68-44AA-B6B4-690164F12919}" type="sibTrans" cxnId="{613056CE-A607-4FE9-80C3-9E9A5E448C4F}">
      <dgm:prSet/>
      <dgm:spPr/>
      <dgm:t>
        <a:bodyPr/>
        <a:lstStyle/>
        <a:p>
          <a:pPr algn="l"/>
          <a:endParaRPr lang="es-ES">
            <a:solidFill>
              <a:schemeClr val="bg1"/>
            </a:solidFill>
          </a:endParaRPr>
        </a:p>
      </dgm:t>
    </dgm:pt>
    <dgm:pt modelId="{9F58ADD0-86A6-4E51-9CEA-81CE25D6E69A}" type="pres">
      <dgm:prSet presAssocID="{7FB7087F-3D3D-4D97-823A-268F9A860790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466127A5-7EF6-4E54-A05A-FC26C0FE0261}" type="pres">
      <dgm:prSet presAssocID="{53DB0835-2EBB-4A53-98C1-6E448CE6D4BF}" presName="composite" presStyleCnt="0"/>
      <dgm:spPr/>
    </dgm:pt>
    <dgm:pt modelId="{7CE3A3B1-5349-485A-9595-53AEF0DFFEE8}" type="pres">
      <dgm:prSet presAssocID="{53DB0835-2EBB-4A53-98C1-6E448CE6D4BF}" presName="imgShp" presStyleLbl="fgImgPlace1" presStyleIdx="0" presStyleCnt="7"/>
      <dgm:spPr>
        <a:blipFill rotWithShape="0">
          <a:blip xmlns:r="http://schemas.openxmlformats.org/officeDocument/2006/relationships" r:embed="rId8"/>
          <a:stretch>
            <a:fillRect/>
          </a:stretch>
        </a:blipFill>
      </dgm:spPr>
    </dgm:pt>
    <dgm:pt modelId="{E191FBAC-244A-4F8A-9E22-84037CBD42C2}" type="pres">
      <dgm:prSet presAssocID="{53DB0835-2EBB-4A53-98C1-6E448CE6D4BF}" presName="txShp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8856CCCD-DE83-4A65-89CD-DDEB0D00F04C}" type="pres">
      <dgm:prSet presAssocID="{F5DABD7E-1C86-44FF-8331-83FEA1806297}" presName="spacing" presStyleCnt="0"/>
      <dgm:spPr/>
    </dgm:pt>
    <dgm:pt modelId="{6F645326-4EE1-453D-946A-F5D676965EAA}" type="pres">
      <dgm:prSet presAssocID="{98CC7043-383C-41D9-B609-13C533999D64}" presName="composite" presStyleCnt="0"/>
      <dgm:spPr/>
    </dgm:pt>
    <dgm:pt modelId="{B8A04DEB-7010-4E8A-98C0-F3F82DB65F78}" type="pres">
      <dgm:prSet presAssocID="{98CC7043-383C-41D9-B609-13C533999D64}" presName="imgShp" presStyleLbl="fgImgPlace1" presStyleIdx="1" presStyleCnt="7"/>
      <dgm:spPr>
        <a:blipFill rotWithShape="0">
          <a:blip xmlns:r="http://schemas.openxmlformats.org/officeDocument/2006/relationships" r:embed="rId8"/>
          <a:stretch>
            <a:fillRect/>
          </a:stretch>
        </a:blipFill>
      </dgm:spPr>
    </dgm:pt>
    <dgm:pt modelId="{70FA40D4-5E12-43E3-9DAD-D2C494440377}" type="pres">
      <dgm:prSet presAssocID="{98CC7043-383C-41D9-B609-13C533999D64}" presName="txShp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258C241E-507B-46F9-9B62-CD55D06F7697}" type="pres">
      <dgm:prSet presAssocID="{49618959-4947-4699-9F37-269073611487}" presName="spacing" presStyleCnt="0"/>
      <dgm:spPr/>
    </dgm:pt>
    <dgm:pt modelId="{EF08104F-B96C-40CC-99BD-47F64BC625BF}" type="pres">
      <dgm:prSet presAssocID="{BDFA7FA8-175F-4660-801E-5B309B53CC0F}" presName="composite" presStyleCnt="0"/>
      <dgm:spPr/>
    </dgm:pt>
    <dgm:pt modelId="{52AFE635-CB91-4B16-A386-4823A7017EE8}" type="pres">
      <dgm:prSet presAssocID="{BDFA7FA8-175F-4660-801E-5B309B53CC0F}" presName="imgShp" presStyleLbl="fgImgPlace1" presStyleIdx="2" presStyleCnt="7"/>
      <dgm:spPr>
        <a:blipFill rotWithShape="0">
          <a:blip xmlns:r="http://schemas.openxmlformats.org/officeDocument/2006/relationships" r:embed="rId8"/>
          <a:stretch>
            <a:fillRect/>
          </a:stretch>
        </a:blipFill>
      </dgm:spPr>
    </dgm:pt>
    <dgm:pt modelId="{170C36EE-6D4F-4AE5-9D5F-03DC9B838F2B}" type="pres">
      <dgm:prSet presAssocID="{BDFA7FA8-175F-4660-801E-5B309B53CC0F}" presName="txShp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4D6B7447-B316-4AF0-8418-B200BD624B69}" type="pres">
      <dgm:prSet presAssocID="{4B3C4B46-B063-4805-9E0B-348186DF70F0}" presName="spacing" presStyleCnt="0"/>
      <dgm:spPr/>
    </dgm:pt>
    <dgm:pt modelId="{95FDBBA2-997D-44D2-A138-6DC7A1731011}" type="pres">
      <dgm:prSet presAssocID="{96095840-217D-49C9-AB5D-0699DA51E883}" presName="composite" presStyleCnt="0"/>
      <dgm:spPr/>
    </dgm:pt>
    <dgm:pt modelId="{9CD3C097-C507-4CCE-84C6-79C2CD3AD324}" type="pres">
      <dgm:prSet presAssocID="{96095840-217D-49C9-AB5D-0699DA51E883}" presName="imgShp" presStyleLbl="fgImgPlace1" presStyleIdx="3" presStyleCnt="7"/>
      <dgm:spPr>
        <a:blipFill rotWithShape="0">
          <a:blip xmlns:r="http://schemas.openxmlformats.org/officeDocument/2006/relationships" r:embed="rId8"/>
          <a:stretch>
            <a:fillRect/>
          </a:stretch>
        </a:blipFill>
      </dgm:spPr>
    </dgm:pt>
    <dgm:pt modelId="{44C357D9-F2C0-496C-B5A1-5CE9B4289919}" type="pres">
      <dgm:prSet presAssocID="{96095840-217D-49C9-AB5D-0699DA51E883}" presName="txShp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F9E27D5-5004-47E5-A0B8-9DAA80B49A61}" type="pres">
      <dgm:prSet presAssocID="{C82B038E-1AB4-490F-8EFB-D537EDA783CB}" presName="spacing" presStyleCnt="0"/>
      <dgm:spPr/>
    </dgm:pt>
    <dgm:pt modelId="{AFFADE94-3196-4671-8041-BD113FFA41D3}" type="pres">
      <dgm:prSet presAssocID="{0E91EF27-E235-44DC-A429-0778195348F2}" presName="composite" presStyleCnt="0"/>
      <dgm:spPr/>
    </dgm:pt>
    <dgm:pt modelId="{E9A202FF-5D21-4C6A-AD51-546B7F11105D}" type="pres">
      <dgm:prSet presAssocID="{0E91EF27-E235-44DC-A429-0778195348F2}" presName="imgShp" presStyleLbl="fgImgPlace1" presStyleIdx="4" presStyleCnt="7"/>
      <dgm:spPr>
        <a:blipFill rotWithShape="0">
          <a:blip xmlns:r="http://schemas.openxmlformats.org/officeDocument/2006/relationships" r:embed="rId8"/>
          <a:stretch>
            <a:fillRect/>
          </a:stretch>
        </a:blipFill>
      </dgm:spPr>
    </dgm:pt>
    <dgm:pt modelId="{74534C32-9B62-499A-91A5-C1FD3B5CAEED}" type="pres">
      <dgm:prSet presAssocID="{0E91EF27-E235-44DC-A429-0778195348F2}" presName="txShp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BD8F189-33E9-4155-AEC2-D1D67487D746}" type="pres">
      <dgm:prSet presAssocID="{7D1C4E24-7C47-4604-B23B-E481BC255CB5}" presName="spacing" presStyleCnt="0"/>
      <dgm:spPr/>
    </dgm:pt>
    <dgm:pt modelId="{48DBBD86-C709-491B-A04B-C85D4AFB393E}" type="pres">
      <dgm:prSet presAssocID="{D878E3DF-A363-4AA2-B14A-3418DAC2CCEF}" presName="composite" presStyleCnt="0"/>
      <dgm:spPr/>
    </dgm:pt>
    <dgm:pt modelId="{98025B9E-4B75-4D74-B2B2-BB6F0DD7131F}" type="pres">
      <dgm:prSet presAssocID="{D878E3DF-A363-4AA2-B14A-3418DAC2CCEF}" presName="imgShp" presStyleLbl="fgImgPlace1" presStyleIdx="5" presStyleCnt="7"/>
      <dgm:spPr>
        <a:blipFill rotWithShape="0">
          <a:blip xmlns:r="http://schemas.openxmlformats.org/officeDocument/2006/relationships" r:embed="rId8"/>
          <a:stretch>
            <a:fillRect/>
          </a:stretch>
        </a:blipFill>
      </dgm:spPr>
    </dgm:pt>
    <dgm:pt modelId="{0A3B7882-3A2B-4A7C-8F1B-DF76EB0672C3}" type="pres">
      <dgm:prSet presAssocID="{D878E3DF-A363-4AA2-B14A-3418DAC2CCEF}" presName="txShp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24ED574-53D0-44BC-A6B0-0DD9D7A4890F}" type="pres">
      <dgm:prSet presAssocID="{B77373A4-DB68-44AA-B6B4-690164F12919}" presName="spacing" presStyleCnt="0"/>
      <dgm:spPr/>
    </dgm:pt>
    <dgm:pt modelId="{D7F31C37-6A60-4EA0-8354-CFA640DE4442}" type="pres">
      <dgm:prSet presAssocID="{59B99BA7-1166-4DF7-9318-B38BA9CDC757}" presName="composite" presStyleCnt="0"/>
      <dgm:spPr/>
    </dgm:pt>
    <dgm:pt modelId="{BD6A12DC-F882-49E3-B30D-74540C9D85C7}" type="pres">
      <dgm:prSet presAssocID="{59B99BA7-1166-4DF7-9318-B38BA9CDC757}" presName="imgShp" presStyleLbl="fgImgPlace1" presStyleIdx="6" presStyleCnt="7"/>
      <dgm:spPr>
        <a:blipFill rotWithShape="0">
          <a:blip xmlns:r="http://schemas.openxmlformats.org/officeDocument/2006/relationships" r:embed="rId8"/>
          <a:stretch>
            <a:fillRect/>
          </a:stretch>
        </a:blipFill>
      </dgm:spPr>
    </dgm:pt>
    <dgm:pt modelId="{61358128-5698-495A-921F-46577C7CF051}" type="pres">
      <dgm:prSet presAssocID="{59B99BA7-1166-4DF7-9318-B38BA9CDC757}" presName="txShp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2A169E54-295A-46D4-9050-E5BE6FCD037D}" srcId="{7FB7087F-3D3D-4D97-823A-268F9A860790}" destId="{96095840-217D-49C9-AB5D-0699DA51E883}" srcOrd="3" destOrd="0" parTransId="{3337E8F5-1905-4A8A-B684-832FC5447C98}" sibTransId="{C82B038E-1AB4-490F-8EFB-D537EDA783CB}"/>
    <dgm:cxn modelId="{7717CD42-A114-40D4-A425-85448818D587}" type="presOf" srcId="{BDFA7FA8-175F-4660-801E-5B309B53CC0F}" destId="{170C36EE-6D4F-4AE5-9D5F-03DC9B838F2B}" srcOrd="0" destOrd="0" presId="urn:microsoft.com/office/officeart/2005/8/layout/vList3"/>
    <dgm:cxn modelId="{D63A5D9B-BA1B-4F18-8A6A-7129E7D1BD05}" srcId="{7FB7087F-3D3D-4D97-823A-268F9A860790}" destId="{BDFA7FA8-175F-4660-801E-5B309B53CC0F}" srcOrd="2" destOrd="0" parTransId="{EF9C3472-E280-4C87-AD0D-3A5286F4BB99}" sibTransId="{4B3C4B46-B063-4805-9E0B-348186DF70F0}"/>
    <dgm:cxn modelId="{55EDC03E-5C33-47BD-991D-4E728FEFC742}" srcId="{7FB7087F-3D3D-4D97-823A-268F9A860790}" destId="{59B99BA7-1166-4DF7-9318-B38BA9CDC757}" srcOrd="6" destOrd="0" parTransId="{50147F1C-F740-42F9-8C77-596EA674766F}" sibTransId="{D669E192-D16D-430B-B581-6B720D8832CC}"/>
    <dgm:cxn modelId="{170FE902-4BFE-432B-99DF-BCD52A6C5DBF}" type="presOf" srcId="{53DB0835-2EBB-4A53-98C1-6E448CE6D4BF}" destId="{E191FBAC-244A-4F8A-9E22-84037CBD42C2}" srcOrd="0" destOrd="0" presId="urn:microsoft.com/office/officeart/2005/8/layout/vList3"/>
    <dgm:cxn modelId="{D88B75F9-CD6E-4045-B2FB-85082731D512}" type="presOf" srcId="{D878E3DF-A363-4AA2-B14A-3418DAC2CCEF}" destId="{0A3B7882-3A2B-4A7C-8F1B-DF76EB0672C3}" srcOrd="0" destOrd="0" presId="urn:microsoft.com/office/officeart/2005/8/layout/vList3"/>
    <dgm:cxn modelId="{EA630EDD-DDE7-4442-BFE0-356291023AD8}" type="presOf" srcId="{0E91EF27-E235-44DC-A429-0778195348F2}" destId="{74534C32-9B62-499A-91A5-C1FD3B5CAEED}" srcOrd="0" destOrd="0" presId="urn:microsoft.com/office/officeart/2005/8/layout/vList3"/>
    <dgm:cxn modelId="{67541B30-9C68-4696-91C9-9D594C0300F0}" type="presOf" srcId="{7FB7087F-3D3D-4D97-823A-268F9A860790}" destId="{9F58ADD0-86A6-4E51-9CEA-81CE25D6E69A}" srcOrd="0" destOrd="0" presId="urn:microsoft.com/office/officeart/2005/8/layout/vList3"/>
    <dgm:cxn modelId="{79EE0172-30B3-46FC-B239-668EC7E1D857}" srcId="{7FB7087F-3D3D-4D97-823A-268F9A860790}" destId="{53DB0835-2EBB-4A53-98C1-6E448CE6D4BF}" srcOrd="0" destOrd="0" parTransId="{74AB2EC2-068A-4272-A74E-08C70E96A152}" sibTransId="{F5DABD7E-1C86-44FF-8331-83FEA1806297}"/>
    <dgm:cxn modelId="{613056CE-A607-4FE9-80C3-9E9A5E448C4F}" srcId="{7FB7087F-3D3D-4D97-823A-268F9A860790}" destId="{D878E3DF-A363-4AA2-B14A-3418DAC2CCEF}" srcOrd="5" destOrd="0" parTransId="{4B45F500-F6F2-4339-ACA7-D2352B6D00AA}" sibTransId="{B77373A4-DB68-44AA-B6B4-690164F12919}"/>
    <dgm:cxn modelId="{5FF26D63-BFD0-4E21-B7A8-BFE5BB45A0F3}" type="presOf" srcId="{96095840-217D-49C9-AB5D-0699DA51E883}" destId="{44C357D9-F2C0-496C-B5A1-5CE9B4289919}" srcOrd="0" destOrd="0" presId="urn:microsoft.com/office/officeart/2005/8/layout/vList3"/>
    <dgm:cxn modelId="{BED81169-73DD-44C5-A429-162A251744F5}" srcId="{7FB7087F-3D3D-4D97-823A-268F9A860790}" destId="{98CC7043-383C-41D9-B609-13C533999D64}" srcOrd="1" destOrd="0" parTransId="{2E5F38B4-88C0-4EAD-9D55-D4A59A81F29A}" sibTransId="{49618959-4947-4699-9F37-269073611487}"/>
    <dgm:cxn modelId="{E350164C-BA04-42DA-9896-65A881744AFD}" srcId="{7FB7087F-3D3D-4D97-823A-268F9A860790}" destId="{0E91EF27-E235-44DC-A429-0778195348F2}" srcOrd="4" destOrd="0" parTransId="{E141F76A-DE00-4D8A-8C57-FA2DBB8FD2DB}" sibTransId="{7D1C4E24-7C47-4604-B23B-E481BC255CB5}"/>
    <dgm:cxn modelId="{99FAC252-E2FB-4EEA-AFBE-9BC4C2D3AECD}" type="presOf" srcId="{98CC7043-383C-41D9-B609-13C533999D64}" destId="{70FA40D4-5E12-43E3-9DAD-D2C494440377}" srcOrd="0" destOrd="0" presId="urn:microsoft.com/office/officeart/2005/8/layout/vList3"/>
    <dgm:cxn modelId="{D8CC19F6-014E-4702-9969-3447994629D1}" type="presOf" srcId="{59B99BA7-1166-4DF7-9318-B38BA9CDC757}" destId="{61358128-5698-495A-921F-46577C7CF051}" srcOrd="0" destOrd="0" presId="urn:microsoft.com/office/officeart/2005/8/layout/vList3"/>
    <dgm:cxn modelId="{2F7DB965-7BAB-433D-AF81-47906C723642}" type="presParOf" srcId="{9F58ADD0-86A6-4E51-9CEA-81CE25D6E69A}" destId="{466127A5-7EF6-4E54-A05A-FC26C0FE0261}" srcOrd="0" destOrd="0" presId="urn:microsoft.com/office/officeart/2005/8/layout/vList3"/>
    <dgm:cxn modelId="{00132992-C1B8-473F-B8FE-DD901D8B72D9}" type="presParOf" srcId="{466127A5-7EF6-4E54-A05A-FC26C0FE0261}" destId="{7CE3A3B1-5349-485A-9595-53AEF0DFFEE8}" srcOrd="0" destOrd="0" presId="urn:microsoft.com/office/officeart/2005/8/layout/vList3"/>
    <dgm:cxn modelId="{84AF8302-4D64-459B-A60E-D91E474C85A4}" type="presParOf" srcId="{466127A5-7EF6-4E54-A05A-FC26C0FE0261}" destId="{E191FBAC-244A-4F8A-9E22-84037CBD42C2}" srcOrd="1" destOrd="0" presId="urn:microsoft.com/office/officeart/2005/8/layout/vList3"/>
    <dgm:cxn modelId="{D03C2CE1-3FCB-457F-9CAB-ABCD7B0400D3}" type="presParOf" srcId="{9F58ADD0-86A6-4E51-9CEA-81CE25D6E69A}" destId="{8856CCCD-DE83-4A65-89CD-DDEB0D00F04C}" srcOrd="1" destOrd="0" presId="urn:microsoft.com/office/officeart/2005/8/layout/vList3"/>
    <dgm:cxn modelId="{51CE5CF4-784A-4784-89E6-7A9913DB4F0F}" type="presParOf" srcId="{9F58ADD0-86A6-4E51-9CEA-81CE25D6E69A}" destId="{6F645326-4EE1-453D-946A-F5D676965EAA}" srcOrd="2" destOrd="0" presId="urn:microsoft.com/office/officeart/2005/8/layout/vList3"/>
    <dgm:cxn modelId="{27B8C05B-AEA1-4512-85B8-B052A6753191}" type="presParOf" srcId="{6F645326-4EE1-453D-946A-F5D676965EAA}" destId="{B8A04DEB-7010-4E8A-98C0-F3F82DB65F78}" srcOrd="0" destOrd="0" presId="urn:microsoft.com/office/officeart/2005/8/layout/vList3"/>
    <dgm:cxn modelId="{3A623963-C3A8-4282-9195-37C9685BE4F3}" type="presParOf" srcId="{6F645326-4EE1-453D-946A-F5D676965EAA}" destId="{70FA40D4-5E12-43E3-9DAD-D2C494440377}" srcOrd="1" destOrd="0" presId="urn:microsoft.com/office/officeart/2005/8/layout/vList3"/>
    <dgm:cxn modelId="{AC907571-63D7-44C4-A815-FB2B5FC791CB}" type="presParOf" srcId="{9F58ADD0-86A6-4E51-9CEA-81CE25D6E69A}" destId="{258C241E-507B-46F9-9B62-CD55D06F7697}" srcOrd="3" destOrd="0" presId="urn:microsoft.com/office/officeart/2005/8/layout/vList3"/>
    <dgm:cxn modelId="{4E77A859-2F1E-4D55-A818-F44F764B66C1}" type="presParOf" srcId="{9F58ADD0-86A6-4E51-9CEA-81CE25D6E69A}" destId="{EF08104F-B96C-40CC-99BD-47F64BC625BF}" srcOrd="4" destOrd="0" presId="urn:microsoft.com/office/officeart/2005/8/layout/vList3"/>
    <dgm:cxn modelId="{3B3F2345-60D5-4E78-8014-87846F27B41B}" type="presParOf" srcId="{EF08104F-B96C-40CC-99BD-47F64BC625BF}" destId="{52AFE635-CB91-4B16-A386-4823A7017EE8}" srcOrd="0" destOrd="0" presId="urn:microsoft.com/office/officeart/2005/8/layout/vList3"/>
    <dgm:cxn modelId="{ED4FC4D0-E7A2-4066-BAA4-C2FC58E99612}" type="presParOf" srcId="{EF08104F-B96C-40CC-99BD-47F64BC625BF}" destId="{170C36EE-6D4F-4AE5-9D5F-03DC9B838F2B}" srcOrd="1" destOrd="0" presId="urn:microsoft.com/office/officeart/2005/8/layout/vList3"/>
    <dgm:cxn modelId="{386A1B95-66E6-4185-93FF-6E125DA37BF3}" type="presParOf" srcId="{9F58ADD0-86A6-4E51-9CEA-81CE25D6E69A}" destId="{4D6B7447-B316-4AF0-8418-B200BD624B69}" srcOrd="5" destOrd="0" presId="urn:microsoft.com/office/officeart/2005/8/layout/vList3"/>
    <dgm:cxn modelId="{D1201417-4A59-42CA-B03C-D6AC82A124CB}" type="presParOf" srcId="{9F58ADD0-86A6-4E51-9CEA-81CE25D6E69A}" destId="{95FDBBA2-997D-44D2-A138-6DC7A1731011}" srcOrd="6" destOrd="0" presId="urn:microsoft.com/office/officeart/2005/8/layout/vList3"/>
    <dgm:cxn modelId="{FD3E639C-360B-458A-AF01-F244A912A253}" type="presParOf" srcId="{95FDBBA2-997D-44D2-A138-6DC7A1731011}" destId="{9CD3C097-C507-4CCE-84C6-79C2CD3AD324}" srcOrd="0" destOrd="0" presId="urn:microsoft.com/office/officeart/2005/8/layout/vList3"/>
    <dgm:cxn modelId="{7A2AC2EC-F8F3-4AA2-989C-86697810C26B}" type="presParOf" srcId="{95FDBBA2-997D-44D2-A138-6DC7A1731011}" destId="{44C357D9-F2C0-496C-B5A1-5CE9B4289919}" srcOrd="1" destOrd="0" presId="urn:microsoft.com/office/officeart/2005/8/layout/vList3"/>
    <dgm:cxn modelId="{2E1EECB1-0210-4799-AB39-204BAE7D453B}" type="presParOf" srcId="{9F58ADD0-86A6-4E51-9CEA-81CE25D6E69A}" destId="{FF9E27D5-5004-47E5-A0B8-9DAA80B49A61}" srcOrd="7" destOrd="0" presId="urn:microsoft.com/office/officeart/2005/8/layout/vList3"/>
    <dgm:cxn modelId="{EE199FB5-C91E-439D-9EE4-8F0BBDDF5E75}" type="presParOf" srcId="{9F58ADD0-86A6-4E51-9CEA-81CE25D6E69A}" destId="{AFFADE94-3196-4671-8041-BD113FFA41D3}" srcOrd="8" destOrd="0" presId="urn:microsoft.com/office/officeart/2005/8/layout/vList3"/>
    <dgm:cxn modelId="{A985C65E-14DF-4A09-9ACF-760D1D20CC9D}" type="presParOf" srcId="{AFFADE94-3196-4671-8041-BD113FFA41D3}" destId="{E9A202FF-5D21-4C6A-AD51-546B7F11105D}" srcOrd="0" destOrd="0" presId="urn:microsoft.com/office/officeart/2005/8/layout/vList3"/>
    <dgm:cxn modelId="{C3967007-275A-4470-9259-D7B2CC20E482}" type="presParOf" srcId="{AFFADE94-3196-4671-8041-BD113FFA41D3}" destId="{74534C32-9B62-499A-91A5-C1FD3B5CAEED}" srcOrd="1" destOrd="0" presId="urn:microsoft.com/office/officeart/2005/8/layout/vList3"/>
    <dgm:cxn modelId="{344CA2DF-2BB7-4E2A-9C98-44F41F5CA507}" type="presParOf" srcId="{9F58ADD0-86A6-4E51-9CEA-81CE25D6E69A}" destId="{7BD8F189-33E9-4155-AEC2-D1D67487D746}" srcOrd="9" destOrd="0" presId="urn:microsoft.com/office/officeart/2005/8/layout/vList3"/>
    <dgm:cxn modelId="{E462CE92-CC93-4253-9C85-76304FF3E84A}" type="presParOf" srcId="{9F58ADD0-86A6-4E51-9CEA-81CE25D6E69A}" destId="{48DBBD86-C709-491B-A04B-C85D4AFB393E}" srcOrd="10" destOrd="0" presId="urn:microsoft.com/office/officeart/2005/8/layout/vList3"/>
    <dgm:cxn modelId="{887237FB-3067-4345-9A14-B32FD015D4D8}" type="presParOf" srcId="{48DBBD86-C709-491B-A04B-C85D4AFB393E}" destId="{98025B9E-4B75-4D74-B2B2-BB6F0DD7131F}" srcOrd="0" destOrd="0" presId="urn:microsoft.com/office/officeart/2005/8/layout/vList3"/>
    <dgm:cxn modelId="{3B4E0094-E6EE-4A06-8CC0-D37728C2B735}" type="presParOf" srcId="{48DBBD86-C709-491B-A04B-C85D4AFB393E}" destId="{0A3B7882-3A2B-4A7C-8F1B-DF76EB0672C3}" srcOrd="1" destOrd="0" presId="urn:microsoft.com/office/officeart/2005/8/layout/vList3"/>
    <dgm:cxn modelId="{CA199CDF-D621-457A-9834-E2E32056CC3A}" type="presParOf" srcId="{9F58ADD0-86A6-4E51-9CEA-81CE25D6E69A}" destId="{F24ED574-53D0-44BC-A6B0-0DD9D7A4890F}" srcOrd="11" destOrd="0" presId="urn:microsoft.com/office/officeart/2005/8/layout/vList3"/>
    <dgm:cxn modelId="{D9CB8F12-D5C5-4B4C-911D-BC8C9EF18798}" type="presParOf" srcId="{9F58ADD0-86A6-4E51-9CEA-81CE25D6E69A}" destId="{D7F31C37-6A60-4EA0-8354-CFA640DE4442}" srcOrd="12" destOrd="0" presId="urn:microsoft.com/office/officeart/2005/8/layout/vList3"/>
    <dgm:cxn modelId="{AC25607A-2023-476D-9C2E-A5E4E4DCED5B}" type="presParOf" srcId="{D7F31C37-6A60-4EA0-8354-CFA640DE4442}" destId="{BD6A12DC-F882-49E3-B30D-74540C9D85C7}" srcOrd="0" destOrd="0" presId="urn:microsoft.com/office/officeart/2005/8/layout/vList3"/>
    <dgm:cxn modelId="{7E614C7F-40B8-4AEE-AA8B-05477C9DFB16}" type="presParOf" srcId="{D7F31C37-6A60-4EA0-8354-CFA640DE4442}" destId="{61358128-5698-495A-921F-46577C7CF051}" srcOrd="1" destOrd="0" presId="urn:microsoft.com/office/officeart/2005/8/layout/vList3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4">
  <dgm:title val=""/>
  <dgm:desc val=""/>
  <dgm:catLst>
    <dgm:cat type="list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resizeHandles val="exact"/>
    </dgm:varLst>
    <dgm:alg type="lin">
      <dgm:param type="linDir" val="fromT"/>
      <dgm:param type="vertAlign" val="t"/>
    </dgm:alg>
    <dgm:shape xmlns:r="http://schemas.openxmlformats.org/officeDocument/2006/relationships" r:blip="">
      <dgm:adjLst/>
    </dgm:shape>
    <dgm:presOf/>
    <dgm:constrLst>
      <dgm:constr type="w" for="ch" forName="comp" refType="w"/>
      <dgm:constr type="h" for="ch" forName="comp" refType="h"/>
      <dgm:constr type="h" for="ch" forName="spacer" refType="h" refFor="ch" refForName="comp" op="equ" fact="0.1"/>
      <dgm:constr type="primFontSz" for="des" forName="text" op="equ" val="65"/>
    </dgm:constrLst>
    <dgm:ruleLst/>
    <dgm:forEach name="Name0" axis="ch" ptType="node">
      <dgm:layoutNode name="comp" styleLbl="node1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l" for="ch" forName="img" refType="h" refFor="ch" refForName="box" fact="0.1"/>
              <dgm:constr type="h" for="ch" forName="text" refType="h"/>
              <dgm:constr type="l" for="ch" forName="text" refType="r" refFor="ch" refForName="img"/>
              <dgm:constr type="r" for="ch" forName="text" refType="w"/>
            </dgm:constrLst>
          </dgm:if>
          <dgm:else name="Name3">
            <dgm:constrLst>
              <dgm:constr type="h" for="ch" forName="box" refType="h"/>
              <dgm:constr type="w" for="ch" forName="box" refType="w"/>
              <dgm:constr type="w" for="ch" forName="img" refType="w" refFor="ch" refForName="box" fact="0.2"/>
              <dgm:constr type="h" for="ch" forName="img" refType="h" refFor="ch" refForName="box" fact="0.8"/>
              <dgm:constr type="t" for="ch" forName="img" refType="h" refFor="ch" refForName="box" fact="0.1"/>
              <dgm:constr type="r" for="ch" forName="img" refType="w" refFor="ch" refForName="box"/>
              <dgm:constr type="rOff" for="ch" forName="img" refType="h" refFor="ch" refForName="box" fact="-0.1"/>
              <dgm:constr type="h" for="ch" forName="text" refType="h"/>
              <dgm:constr type="r" for="ch" forName="text" refType="l" refFor="ch" refForName="img"/>
              <dgm:constr type="l" for="ch" forName="text"/>
            </dgm:constrLst>
          </dgm:else>
        </dgm:choose>
        <dgm:ruleLst/>
        <dgm:layoutNode name="box" styleLbl="node1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desOrSelf" ptType="node"/>
          <dgm:constrLst/>
          <dgm:ruleLst/>
        </dgm:layoutNode>
        <dgm:layoutNode name="img" styleLbl="fgImgPlace1">
          <dgm:alg type="sp"/>
          <dgm:shape xmlns:r="http://schemas.openxmlformats.org/officeDocument/2006/relationships" type="roundRect" r:blip="" blipPhldr="1">
            <dgm:adjLst>
              <dgm:adj idx="1" val="0.1"/>
            </dgm:adjLst>
          </dgm:shape>
          <dgm:presOf/>
          <dgm:constrLst/>
          <dgm:ruleLst/>
        </dgm:layoutNode>
        <dgm:layoutNode name="text">
          <dgm:varLst>
            <dgm:bulletEnabled val="1"/>
          </dgm:varLst>
          <dgm:alg type="tx">
            <dgm:param type="parTxLTRAlign" val="l"/>
            <dgm:param type="parTxRTLAlign" val="r"/>
          </dgm:alg>
          <dgm:shape xmlns:r="http://schemas.openxmlformats.org/officeDocument/2006/relationships" type="rect" r:blip="" hideGeom="1">
            <dgm:adjLst/>
          </dgm:shape>
          <dgm:presOf axis="desOrSelf" ptType="node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layoutNode>
      <dgm:forEach name="Name4" axis="followSib" ptType="sibTrans" cnt="1">
        <dgm:layoutNode name="spacer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3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570260-E2B7-4541-B0D5-79A0341FC927}" type="datetimeFigureOut">
              <a:rPr lang="es-ES" smtClean="0"/>
              <a:pPr/>
              <a:t>06/04/2011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15CA87-9078-4F3A-85EA-3F282FF07F8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2A3491B-7D94-4085-B82D-5AB05CDA4AD5}" type="slidenum">
              <a:rPr lang="en-US"/>
              <a:pPr/>
              <a:t>12</a:t>
            </a:fld>
            <a:endParaRPr lang="en-US"/>
          </a:p>
        </p:txBody>
      </p:sp>
      <p:sp>
        <p:nvSpPr>
          <p:cNvPr id="3297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97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7CFEAC8-B4AE-4821-8E36-9321C0CA4A32}" type="slidenum">
              <a:rPr lang="en-US"/>
              <a:pPr/>
              <a:t>40</a:t>
            </a:fld>
            <a:endParaRPr lang="en-US"/>
          </a:p>
        </p:txBody>
      </p:sp>
      <p:sp>
        <p:nvSpPr>
          <p:cNvPr id="3420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20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948C96D-CABB-4DE3-8ADD-A2F0AC2A0B99}" type="slidenum">
              <a:rPr lang="en-US"/>
              <a:pPr/>
              <a:t>41</a:t>
            </a:fld>
            <a:endParaRPr lang="en-US"/>
          </a:p>
        </p:txBody>
      </p:sp>
      <p:sp>
        <p:nvSpPr>
          <p:cNvPr id="3430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3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44ACFB2-19FE-45FD-B645-CF08283743E3}" type="slidenum">
              <a:rPr lang="en-US"/>
              <a:pPr/>
              <a:t>13</a:t>
            </a:fld>
            <a:endParaRPr lang="en-US"/>
          </a:p>
        </p:txBody>
      </p:sp>
      <p:sp>
        <p:nvSpPr>
          <p:cNvPr id="330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0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15CA87-9078-4F3A-85EA-3F282FF07F86}" type="slidenum">
              <a:rPr lang="es-ES" smtClean="0"/>
              <a:pPr/>
              <a:t>21</a:t>
            </a:fld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4FFB2E5-AEF2-4BD8-B4AC-3696AF0480D0}" type="slidenum">
              <a:rPr lang="en-US"/>
              <a:pPr/>
              <a:t>22</a:t>
            </a:fld>
            <a:endParaRPr lang="en-US"/>
          </a:p>
        </p:txBody>
      </p:sp>
      <p:sp>
        <p:nvSpPr>
          <p:cNvPr id="3389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8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D49B52D-7BA5-4E3A-ACF7-528DC116C1D3}" type="slidenum">
              <a:rPr lang="en-US"/>
              <a:pPr/>
              <a:t>23</a:t>
            </a:fld>
            <a:endParaRPr lang="en-US"/>
          </a:p>
        </p:txBody>
      </p:sp>
      <p:sp>
        <p:nvSpPr>
          <p:cNvPr id="3399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99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2B42D50-6C86-4C35-96F9-F92A15D017CF}" type="slidenum">
              <a:rPr lang="en-US"/>
              <a:pPr/>
              <a:t>24</a:t>
            </a:fld>
            <a:endParaRPr lang="en-US"/>
          </a:p>
        </p:txBody>
      </p:sp>
      <p:sp>
        <p:nvSpPr>
          <p:cNvPr id="34099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09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6EC3420-C342-4DB1-AF8C-82F1313C5A1B}" type="slidenum">
              <a:rPr lang="en-US"/>
              <a:pPr/>
              <a:t>35</a:t>
            </a:fld>
            <a:endParaRPr lang="en-US"/>
          </a:p>
        </p:txBody>
      </p:sp>
      <p:sp>
        <p:nvSpPr>
          <p:cNvPr id="349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49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D544A57-1F61-40C6-AB5A-F0AB3CC08AE4}" type="slidenum">
              <a:rPr lang="en-US"/>
              <a:pPr/>
              <a:t>36</a:t>
            </a:fld>
            <a:endParaRPr lang="en-US"/>
          </a:p>
        </p:txBody>
      </p:sp>
      <p:sp>
        <p:nvSpPr>
          <p:cNvPr id="3502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0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5A0085C-4340-4B13-B1FD-B11F0518DEB5}" type="slidenum">
              <a:rPr lang="en-US"/>
              <a:pPr/>
              <a:t>37</a:t>
            </a:fld>
            <a:endParaRPr lang="en-US"/>
          </a:p>
        </p:txBody>
      </p:sp>
      <p:sp>
        <p:nvSpPr>
          <p:cNvPr id="3512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1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dondear rectángulo de esquina diagonal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4C677A40-0723-463E-9387-5693D092D197}" type="datetimeFigureOut">
              <a:rPr lang="es-ES" smtClean="0"/>
              <a:pPr/>
              <a:t>06/04/2011</a:t>
            </a:fld>
            <a:endParaRPr lang="es-ES"/>
          </a:p>
        </p:txBody>
      </p:sp>
      <p:sp>
        <p:nvSpPr>
          <p:cNvPr id="11" name="10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4A678B6-6D80-49C9-AF69-31A283F8CB75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2" name="11 Marcador de pie de página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677A40-0723-463E-9387-5693D092D197}" type="datetimeFigureOut">
              <a:rPr lang="es-ES" smtClean="0"/>
              <a:pPr/>
              <a:t>06/04/2011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A678B6-6D80-49C9-AF69-31A283F8CB7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677A40-0723-463E-9387-5693D092D197}" type="datetimeFigureOut">
              <a:rPr lang="es-ES" smtClean="0"/>
              <a:pPr/>
              <a:t>06/04/2011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A678B6-6D80-49C9-AF69-31A283F8CB7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9144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066800" y="1371600"/>
            <a:ext cx="3695700" cy="48006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914900" y="1371600"/>
            <a:ext cx="3695700" cy="48006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1676400" y="6477000"/>
            <a:ext cx="19812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© Lethbridge/Laganière 2005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810000" y="6400800"/>
            <a:ext cx="41148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Chapter 6: Using design patterns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400800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fld id="{D9627D7A-2851-47C8-A1FE-26C04F0484BF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ítulo, tex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9144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1066800" y="1371600"/>
            <a:ext cx="3695700" cy="48006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914900" y="1371600"/>
            <a:ext cx="3695700" cy="23241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914900" y="3848100"/>
            <a:ext cx="3695700" cy="23241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fecha"/>
          <p:cNvSpPr>
            <a:spLocks noGrp="1"/>
          </p:cNvSpPr>
          <p:nvPr>
            <p:ph type="dt" sz="half" idx="10"/>
          </p:nvPr>
        </p:nvSpPr>
        <p:spPr>
          <a:xfrm>
            <a:off x="1676400" y="6477000"/>
            <a:ext cx="19812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/>
              <a:t>© </a:t>
            </a:r>
            <a:r>
              <a:rPr lang="en-US" dirty="0" err="1"/>
              <a:t>Lethbridge</a:t>
            </a:r>
            <a:r>
              <a:rPr lang="en-US" dirty="0"/>
              <a:t>/</a:t>
            </a:r>
            <a:r>
              <a:rPr lang="en-US" dirty="0" err="1"/>
              <a:t>Laganière</a:t>
            </a:r>
            <a:r>
              <a:rPr lang="en-US" dirty="0"/>
              <a:t> 2005</a:t>
            </a:r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810000" y="6400800"/>
            <a:ext cx="4114800" cy="457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Chapter 6: Using design patterns</a:t>
            </a:r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077200" y="6400800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fld id="{FCE76806-9C94-4CAD-BB20-4B755557F497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677A40-0723-463E-9387-5693D092D197}" type="datetimeFigureOut">
              <a:rPr lang="es-ES" smtClean="0"/>
              <a:pPr/>
              <a:t>06/04/2011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A678B6-6D80-49C9-AF69-31A283F8CB7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Marcador de fecha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4C677A40-0723-463E-9387-5693D092D197}" type="datetimeFigureOut">
              <a:rPr lang="es-ES" smtClean="0"/>
              <a:pPr/>
              <a:t>06/04/2011</a:t>
            </a:fld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4A678B6-6D80-49C9-AF69-31A283F8CB75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677A40-0723-463E-9387-5693D092D197}" type="datetimeFigureOut">
              <a:rPr lang="es-ES" smtClean="0"/>
              <a:pPr/>
              <a:t>06/04/2011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04A678B6-6D80-49C9-AF69-31A283F8CB75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0" name="9 Rectángulo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677A40-0723-463E-9387-5693D092D197}" type="datetimeFigureOut">
              <a:rPr lang="es-ES" smtClean="0"/>
              <a:pPr/>
              <a:t>06/04/2011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04A678B6-6D80-49C9-AF69-31A283F8CB7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677A40-0723-463E-9387-5693D092D197}" type="datetimeFigureOut">
              <a:rPr lang="es-ES" smtClean="0"/>
              <a:pPr/>
              <a:t>06/04/2011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A678B6-6D80-49C9-AF69-31A283F8CB75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7" name="6 Rectángulo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677A40-0723-463E-9387-5693D092D197}" type="datetimeFigureOut">
              <a:rPr lang="es-ES" smtClean="0"/>
              <a:pPr/>
              <a:t>06/04/2011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A678B6-6D80-49C9-AF69-31A283F8CB7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9" name="8 Marcador de fecha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4C677A40-0723-463E-9387-5693D092D197}" type="datetimeFigureOut">
              <a:rPr lang="es-ES" smtClean="0"/>
              <a:pPr/>
              <a:t>06/04/2011</a:t>
            </a:fld>
            <a:endParaRPr lang="es-ES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4A678B6-6D80-49C9-AF69-31A283F8CB75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1" name="10 Marcador de pie de página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3" name="12 Marcador de posición de imagen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s-E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Haga clic en el icono para agregar una imagen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Marcador de fecha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4C677A40-0723-463E-9387-5693D092D197}" type="datetimeFigureOut">
              <a:rPr lang="es-ES" smtClean="0"/>
              <a:pPr/>
              <a:t>06/04/2011</a:t>
            </a:fld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4A678B6-6D80-49C9-AF69-31A283F8CB75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dondear rectángulo de esquina diagonal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4C677A40-0723-463E-9387-5693D092D197}" type="datetimeFigureOut">
              <a:rPr lang="es-ES" smtClean="0"/>
              <a:pPr/>
              <a:t>06/04/2011</a:t>
            </a:fld>
            <a:endParaRPr lang="es-E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04A678B6-6D80-49C9-AF69-31A283F8CB75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upload.wikimedia.org/wikipedia/commons/a/a3/FactoryMethod.svg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://upload.wikimedia.org/wikipedia/commons/c/cf/Bridge_UML_class_diagram.svg" TargetMode="Externa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://upload.wikimedia.org/wikipedia/commons/5/5a/Composite_UML_class_diagram_(fixed).svg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hyperlink" Target="http://upload.wikimedia.org/wikipedia/commons/e/e9/Decorator_UML_class_diagram.svg" TargetMode="Externa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://upload.wikimedia.org/wikipedia/commons/7/75/Proxy_pattern_diagram.svg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3.png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upload.wikimedia.org/wikipedia/commons/a/a7/Abstract_factory.svg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BO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Cooper Black" pitchFamily="18" charset="0"/>
              </a:rPr>
              <a:t>Patrones de Diseño de Software</a:t>
            </a:r>
            <a:br>
              <a:rPr lang="es-BO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Cooper Black" pitchFamily="18" charset="0"/>
              </a:rPr>
            </a:br>
            <a:r>
              <a:rPr lang="es-BO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Cooper Black" pitchFamily="18" charset="0"/>
              </a:rPr>
              <a:t>Parte 2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 smtClean="0"/>
              <a:t>Marcelo Salas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0" y="253536"/>
            <a:ext cx="9144000" cy="1143000"/>
          </a:xfrm>
        </p:spPr>
        <p:txBody>
          <a:bodyPr>
            <a:noAutofit/>
          </a:bodyPr>
          <a:lstStyle/>
          <a:p>
            <a:r>
              <a:rPr lang="es-ES" sz="3600" b="1" dirty="0" err="1" smtClean="0"/>
              <a:t>Factory</a:t>
            </a:r>
            <a:r>
              <a:rPr lang="es-ES" sz="3600" b="1" dirty="0" smtClean="0"/>
              <a:t> </a:t>
            </a:r>
            <a:r>
              <a:rPr lang="es-ES" sz="3600" b="1" dirty="0" err="1" smtClean="0"/>
              <a:t>Method</a:t>
            </a:r>
            <a:r>
              <a:rPr lang="es-ES" sz="3600" b="1" dirty="0" smtClean="0"/>
              <a:t> (</a:t>
            </a:r>
            <a:r>
              <a:rPr lang="es-ES" sz="3600" dirty="0" smtClean="0"/>
              <a:t> </a:t>
            </a:r>
            <a:r>
              <a:rPr lang="es-ES" sz="3600" b="1" i="1" dirty="0" err="1" smtClean="0"/>
              <a:t>Metodo</a:t>
            </a:r>
            <a:r>
              <a:rPr lang="es-ES" sz="3600" b="1" i="1" dirty="0" smtClean="0"/>
              <a:t> de </a:t>
            </a:r>
            <a:r>
              <a:rPr lang="es-ES" sz="3600" b="1" i="1" dirty="0" err="1" smtClean="0"/>
              <a:t>Factoria</a:t>
            </a:r>
            <a:r>
              <a:rPr lang="es-ES" sz="3600" b="1" dirty="0" smtClean="0"/>
              <a:t>)</a:t>
            </a:r>
            <a:endParaRPr lang="es-ES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28596" y="1428736"/>
            <a:ext cx="8229600" cy="1139821"/>
          </a:xfrm>
        </p:spPr>
        <p:txBody>
          <a:bodyPr>
            <a:normAutofit fontScale="85000" lnSpcReduction="20000"/>
          </a:bodyPr>
          <a:lstStyle/>
          <a:p>
            <a:r>
              <a:rPr lang="es-ES" dirty="0" smtClean="0"/>
              <a:t>Provee una interface para la creación de un objeto, pero la forma de escoger un objeto de una clase concreta se la delega a las subclases.</a:t>
            </a:r>
          </a:p>
          <a:p>
            <a:endParaRPr lang="es-ES" dirty="0">
              <a:solidFill>
                <a:srgbClr val="FFFF00"/>
              </a:solidFill>
            </a:endParaRPr>
          </a:p>
        </p:txBody>
      </p:sp>
      <p:pic>
        <p:nvPicPr>
          <p:cNvPr id="45058" name="Picture 2" descr="File:FactoryMethod.svg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2857496"/>
            <a:ext cx="5809366" cy="3429024"/>
          </a:xfrm>
          <a:prstGeom prst="rect">
            <a:avLst/>
          </a:prstGeom>
          <a:solidFill>
            <a:schemeClr val="tx1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4800" b="1" dirty="0" err="1" smtClean="0"/>
              <a:t>Factory</a:t>
            </a:r>
            <a:r>
              <a:rPr lang="es-ES" sz="4800" b="1" dirty="0" smtClean="0"/>
              <a:t> </a:t>
            </a:r>
            <a:r>
              <a:rPr lang="es-ES" sz="4800" b="1" dirty="0" err="1" smtClean="0"/>
              <a:t>Method</a:t>
            </a:r>
            <a:r>
              <a:rPr lang="es-ES" sz="4800" b="1" dirty="0" smtClean="0"/>
              <a:t> (</a:t>
            </a:r>
            <a:r>
              <a:rPr lang="es-ES" sz="4800" dirty="0" smtClean="0"/>
              <a:t> </a:t>
            </a:r>
            <a:r>
              <a:rPr lang="es-ES" sz="4800" b="1" i="1" dirty="0" smtClean="0"/>
              <a:t>Ejemplo</a:t>
            </a:r>
            <a:r>
              <a:rPr lang="es-ES" sz="4800" b="1" dirty="0" smtClean="0"/>
              <a:t>)</a:t>
            </a:r>
            <a:endParaRPr lang="es-ES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285720" y="1643050"/>
            <a:ext cx="3929090" cy="4526280"/>
          </a:xfrm>
        </p:spPr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dirty="0" smtClean="0"/>
              <a:t>public interface </a:t>
            </a:r>
            <a:r>
              <a:rPr lang="en-US" dirty="0" err="1" smtClean="0"/>
              <a:t>ImageReader</a:t>
            </a:r>
            <a:r>
              <a:rPr lang="en-US" dirty="0" smtClean="0"/>
              <a:t> {</a:t>
            </a:r>
          </a:p>
          <a:p>
            <a:pPr>
              <a:buNone/>
            </a:pPr>
            <a:r>
              <a:rPr lang="en-US" dirty="0" smtClean="0"/>
              <a:t>    public </a:t>
            </a:r>
            <a:r>
              <a:rPr lang="en-US" dirty="0" err="1" smtClean="0"/>
              <a:t>DecodedImage</a:t>
            </a:r>
            <a:r>
              <a:rPr lang="en-US" dirty="0" smtClean="0"/>
              <a:t> </a:t>
            </a:r>
            <a:r>
              <a:rPr lang="en-US" dirty="0" err="1" smtClean="0"/>
              <a:t>getDecodedImage</a:t>
            </a:r>
            <a:r>
              <a:rPr lang="en-US" dirty="0" smtClean="0"/>
              <a:t>();</a:t>
            </a:r>
          </a:p>
          <a:p>
            <a:pPr>
              <a:buNone/>
            </a:pPr>
            <a:r>
              <a:rPr lang="en-US" dirty="0" smtClean="0"/>
              <a:t>}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public class </a:t>
            </a:r>
            <a:r>
              <a:rPr lang="en-US" dirty="0" err="1" smtClean="0"/>
              <a:t>GifReader</a:t>
            </a:r>
            <a:r>
              <a:rPr lang="en-US" dirty="0" smtClean="0"/>
              <a:t> implements </a:t>
            </a:r>
            <a:r>
              <a:rPr lang="en-US" dirty="0" err="1" smtClean="0"/>
              <a:t>ImageReader</a:t>
            </a:r>
            <a:r>
              <a:rPr lang="en-US" dirty="0" smtClean="0"/>
              <a:t> {</a:t>
            </a:r>
          </a:p>
          <a:p>
            <a:pPr>
              <a:buNone/>
            </a:pPr>
            <a:r>
              <a:rPr lang="en-US" dirty="0" smtClean="0"/>
              <a:t>    public </a:t>
            </a:r>
            <a:r>
              <a:rPr lang="en-US" dirty="0" err="1" smtClean="0"/>
              <a:t>GifReader</a:t>
            </a:r>
            <a:r>
              <a:rPr lang="en-US" dirty="0" smtClean="0"/>
              <a:t>( </a:t>
            </a:r>
            <a:r>
              <a:rPr lang="en-US" dirty="0" err="1" smtClean="0"/>
              <a:t>InputStream</a:t>
            </a:r>
            <a:r>
              <a:rPr lang="en-US" dirty="0" smtClean="0"/>
              <a:t> in ) {</a:t>
            </a:r>
          </a:p>
          <a:p>
            <a:pPr>
              <a:buNone/>
            </a:pPr>
            <a:r>
              <a:rPr lang="en-US" dirty="0" smtClean="0"/>
              <a:t>        // check that it's a gif, throw exception if it's not, then if it is decode it.</a:t>
            </a:r>
          </a:p>
          <a:p>
            <a:pPr>
              <a:buNone/>
            </a:pPr>
            <a:r>
              <a:rPr lang="en-US" dirty="0" smtClean="0"/>
              <a:t>    }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  public </a:t>
            </a:r>
            <a:r>
              <a:rPr lang="en-US" dirty="0" err="1" smtClean="0"/>
              <a:t>DecodedImage</a:t>
            </a:r>
            <a:r>
              <a:rPr lang="en-US" dirty="0" smtClean="0"/>
              <a:t> </a:t>
            </a:r>
            <a:r>
              <a:rPr lang="en-US" dirty="0" err="1" smtClean="0"/>
              <a:t>getDecodedImage</a:t>
            </a:r>
            <a:r>
              <a:rPr lang="en-US" dirty="0" smtClean="0"/>
              <a:t>() {</a:t>
            </a:r>
          </a:p>
          <a:p>
            <a:pPr>
              <a:buNone/>
            </a:pPr>
            <a:r>
              <a:rPr lang="en-US" dirty="0" smtClean="0"/>
              <a:t>       return </a:t>
            </a:r>
            <a:r>
              <a:rPr lang="en-US" dirty="0" err="1" smtClean="0"/>
              <a:t>decodedImage</a:t>
            </a:r>
            <a:r>
              <a:rPr lang="en-US" dirty="0" smtClean="0"/>
              <a:t>;</a:t>
            </a:r>
          </a:p>
          <a:p>
            <a:pPr>
              <a:buNone/>
            </a:pPr>
            <a:r>
              <a:rPr lang="en-US" dirty="0" smtClean="0"/>
              <a:t>    }</a:t>
            </a:r>
          </a:p>
          <a:p>
            <a:pPr>
              <a:buNone/>
            </a:pPr>
            <a:r>
              <a:rPr lang="en-US" dirty="0" smtClean="0"/>
              <a:t>}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public class </a:t>
            </a:r>
            <a:r>
              <a:rPr lang="en-US" dirty="0" err="1" smtClean="0"/>
              <a:t>JpegReader</a:t>
            </a:r>
            <a:r>
              <a:rPr lang="en-US" dirty="0" smtClean="0"/>
              <a:t> implements </a:t>
            </a:r>
            <a:r>
              <a:rPr lang="en-US" dirty="0" err="1" smtClean="0"/>
              <a:t>ImageReader</a:t>
            </a:r>
            <a:r>
              <a:rPr lang="en-US" dirty="0" smtClean="0"/>
              <a:t> {</a:t>
            </a:r>
          </a:p>
          <a:p>
            <a:pPr>
              <a:buNone/>
            </a:pPr>
            <a:r>
              <a:rPr lang="en-US" dirty="0" smtClean="0"/>
              <a:t>    //...</a:t>
            </a:r>
          </a:p>
          <a:p>
            <a:pPr>
              <a:buNone/>
            </a:pPr>
            <a:r>
              <a:rPr lang="en-US" dirty="0" smtClean="0"/>
              <a:t>}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5" name="4 Marcador de contenido"/>
          <p:cNvSpPr>
            <a:spLocks noGrp="1"/>
          </p:cNvSpPr>
          <p:nvPr>
            <p:ph sz="half" idx="2"/>
          </p:nvPr>
        </p:nvSpPr>
        <p:spPr>
          <a:xfrm>
            <a:off x="4357686" y="1645920"/>
            <a:ext cx="4572032" cy="452628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400" dirty="0" smtClean="0"/>
              <a:t>import </a:t>
            </a:r>
            <a:r>
              <a:rPr lang="en-US" sz="1400" dirty="0" err="1" smtClean="0"/>
              <a:t>javax.naming</a:t>
            </a:r>
            <a:r>
              <a:rPr lang="en-US" sz="1400" dirty="0" smtClean="0"/>
              <a:t>.*;</a:t>
            </a:r>
          </a:p>
          <a:p>
            <a:pPr>
              <a:buNone/>
            </a:pPr>
            <a:endParaRPr lang="en-US" sz="1400" dirty="0" smtClean="0"/>
          </a:p>
          <a:p>
            <a:pPr>
              <a:buNone/>
            </a:pPr>
            <a:r>
              <a:rPr lang="en-US" sz="1400" dirty="0" smtClean="0"/>
              <a:t>public class </a:t>
            </a:r>
            <a:r>
              <a:rPr lang="en-US" sz="1400" dirty="0" err="1" smtClean="0"/>
              <a:t>EJBClient</a:t>
            </a:r>
            <a:r>
              <a:rPr lang="en-US" sz="1400" dirty="0" smtClean="0"/>
              <a:t> {</a:t>
            </a:r>
          </a:p>
          <a:p>
            <a:pPr>
              <a:buNone/>
            </a:pPr>
            <a:r>
              <a:rPr lang="en-US" sz="1400" dirty="0" smtClean="0"/>
              <a:t> </a:t>
            </a:r>
          </a:p>
          <a:p>
            <a:pPr>
              <a:buNone/>
            </a:pPr>
            <a:r>
              <a:rPr lang="en-US" sz="1400" dirty="0" smtClean="0"/>
              <a:t> public static void main (String[] </a:t>
            </a:r>
            <a:r>
              <a:rPr lang="en-US" sz="1400" dirty="0" err="1" smtClean="0"/>
              <a:t>argv</a:t>
            </a:r>
            <a:r>
              <a:rPr lang="en-US" sz="1400" dirty="0" smtClean="0"/>
              <a:t>) {</a:t>
            </a:r>
          </a:p>
          <a:p>
            <a:pPr>
              <a:buNone/>
            </a:pPr>
            <a:r>
              <a:rPr lang="en-US" sz="1400" dirty="0" smtClean="0"/>
              <a:t>  </a:t>
            </a:r>
          </a:p>
          <a:p>
            <a:pPr>
              <a:buNone/>
            </a:pPr>
            <a:r>
              <a:rPr lang="en-US" sz="1400" dirty="0" smtClean="0"/>
              <a:t>  // get the JNDI naming context</a:t>
            </a:r>
          </a:p>
          <a:p>
            <a:pPr>
              <a:buNone/>
            </a:pPr>
            <a:r>
              <a:rPr lang="en-US" sz="1400" dirty="0" smtClean="0"/>
              <a:t>  Context </a:t>
            </a:r>
            <a:r>
              <a:rPr lang="en-US" sz="1400" dirty="0" err="1" smtClean="0"/>
              <a:t>initialCtx</a:t>
            </a:r>
            <a:r>
              <a:rPr lang="en-US" sz="1400" dirty="0" smtClean="0"/>
              <a:t> = new </a:t>
            </a:r>
            <a:r>
              <a:rPr lang="en-US" sz="1400" dirty="0" err="1" smtClean="0"/>
              <a:t>InitialContext</a:t>
            </a:r>
            <a:r>
              <a:rPr lang="en-US" sz="1400" dirty="0" smtClean="0"/>
              <a:t> ();</a:t>
            </a:r>
          </a:p>
          <a:p>
            <a:pPr>
              <a:buNone/>
            </a:pPr>
            <a:r>
              <a:rPr lang="en-US" sz="1400" dirty="0" smtClean="0"/>
              <a:t>  // use the context to lookup the EJB Home interface</a:t>
            </a:r>
          </a:p>
          <a:p>
            <a:pPr>
              <a:buNone/>
            </a:pPr>
            <a:r>
              <a:rPr lang="en-US" sz="1400" dirty="0" smtClean="0"/>
              <a:t>  </a:t>
            </a:r>
            <a:r>
              <a:rPr lang="en-US" sz="1400" dirty="0" err="1" smtClean="0"/>
              <a:t>AccountHome</a:t>
            </a:r>
            <a:r>
              <a:rPr lang="en-US" sz="1400" dirty="0" smtClean="0"/>
              <a:t> home=(</a:t>
            </a:r>
            <a:r>
              <a:rPr lang="en-US" sz="1400" dirty="0" err="1" smtClean="0"/>
              <a:t>AccountHome</a:t>
            </a:r>
            <a:r>
              <a:rPr lang="en-US" sz="1400" dirty="0" smtClean="0"/>
              <a:t>)</a:t>
            </a:r>
            <a:r>
              <a:rPr lang="en-US" sz="1400" dirty="0" err="1" smtClean="0"/>
              <a:t>initialCtx.lookup</a:t>
            </a:r>
            <a:r>
              <a:rPr lang="en-US" sz="1400" dirty="0" smtClean="0"/>
              <a:t>("Account");</a:t>
            </a:r>
          </a:p>
          <a:p>
            <a:pPr>
              <a:buNone/>
            </a:pPr>
            <a:r>
              <a:rPr lang="en-US" sz="1400" dirty="0" smtClean="0"/>
              <a:t>  // use the Home Interface to create a Session bean object</a:t>
            </a:r>
          </a:p>
          <a:p>
            <a:pPr>
              <a:buNone/>
            </a:pPr>
            <a:r>
              <a:rPr lang="en-US" sz="1400" dirty="0" smtClean="0"/>
              <a:t>  Account </a:t>
            </a:r>
            <a:r>
              <a:rPr lang="en-US" sz="1400" dirty="0" err="1" smtClean="0"/>
              <a:t>account</a:t>
            </a:r>
            <a:r>
              <a:rPr lang="en-US" sz="1400" dirty="0" smtClean="0"/>
              <a:t> = </a:t>
            </a:r>
            <a:r>
              <a:rPr lang="en-US" sz="1400" dirty="0" err="1" smtClean="0"/>
              <a:t>home.create</a:t>
            </a:r>
            <a:r>
              <a:rPr lang="en-US" sz="1400" dirty="0" smtClean="0"/>
              <a:t> (10001, "</a:t>
            </a:r>
            <a:r>
              <a:rPr lang="en-US" sz="1400" dirty="0" err="1" smtClean="0"/>
              <a:t>Athul</a:t>
            </a:r>
            <a:r>
              <a:rPr lang="en-US" sz="1400" dirty="0" smtClean="0"/>
              <a:t>", 100000000.25d);</a:t>
            </a:r>
          </a:p>
          <a:p>
            <a:pPr>
              <a:buNone/>
            </a:pPr>
            <a:r>
              <a:rPr lang="en-US" sz="1400" dirty="0" smtClean="0"/>
              <a:t>  // invoke business methods</a:t>
            </a:r>
          </a:p>
          <a:p>
            <a:pPr>
              <a:buNone/>
            </a:pPr>
            <a:r>
              <a:rPr lang="en-US" sz="1400" dirty="0" smtClean="0"/>
              <a:t>  </a:t>
            </a:r>
            <a:r>
              <a:rPr lang="en-US" sz="1400" dirty="0" err="1" smtClean="0"/>
              <a:t>account.credit</a:t>
            </a:r>
            <a:r>
              <a:rPr lang="en-US" sz="1400" dirty="0" smtClean="0"/>
              <a:t> (200000000.25d);</a:t>
            </a:r>
          </a:p>
          <a:p>
            <a:pPr>
              <a:buNone/>
            </a:pPr>
            <a:r>
              <a:rPr lang="en-US" sz="1400" dirty="0" smtClean="0"/>
              <a:t>  // remove the object</a:t>
            </a:r>
          </a:p>
          <a:p>
            <a:pPr>
              <a:buNone/>
            </a:pPr>
            <a:r>
              <a:rPr lang="en-US" sz="1400" dirty="0" smtClean="0"/>
              <a:t>  </a:t>
            </a:r>
            <a:r>
              <a:rPr lang="en-US" sz="1400" dirty="0" err="1" smtClean="0"/>
              <a:t>account.remove</a:t>
            </a:r>
            <a:r>
              <a:rPr lang="en-US" sz="1400" dirty="0" smtClean="0"/>
              <a:t> ();</a:t>
            </a:r>
          </a:p>
          <a:p>
            <a:pPr>
              <a:buNone/>
            </a:pPr>
            <a:r>
              <a:rPr lang="en-US" sz="1400" dirty="0" smtClean="0"/>
              <a:t> }</a:t>
            </a:r>
          </a:p>
          <a:p>
            <a:pPr>
              <a:buNone/>
            </a:pPr>
            <a:r>
              <a:rPr lang="en-US" sz="1400" dirty="0" smtClean="0"/>
              <a:t>}</a:t>
            </a:r>
          </a:p>
          <a:p>
            <a:pPr>
              <a:buNone/>
            </a:pPr>
            <a:endParaRPr lang="en-US" sz="14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just">
              <a:lnSpc>
                <a:spcPct val="90000"/>
              </a:lnSpc>
            </a:pPr>
            <a:r>
              <a:rPr lang="en-GB" dirty="0" smtClean="0">
                <a:cs typeface="Times" charset="0"/>
              </a:rPr>
              <a:t>Singleton</a:t>
            </a:r>
            <a:endParaRPr lang="en-US" dirty="0"/>
          </a:p>
        </p:txBody>
      </p:sp>
      <p:sp>
        <p:nvSpPr>
          <p:cNvPr id="2109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 algn="just">
              <a:lnSpc>
                <a:spcPct val="90000"/>
              </a:lnSpc>
            </a:pPr>
            <a:r>
              <a:rPr lang="es-ES" b="1" i="1" dirty="0" smtClean="0">
                <a:cs typeface="Times" charset="0"/>
              </a:rPr>
              <a:t>Contexto</a:t>
            </a:r>
            <a:r>
              <a:rPr lang="es-ES" dirty="0" smtClean="0">
                <a:cs typeface="Times" charset="0"/>
              </a:rPr>
              <a:t>: </a:t>
            </a:r>
          </a:p>
          <a:p>
            <a:pPr lvl="2" algn="just">
              <a:lnSpc>
                <a:spcPct val="90000"/>
              </a:lnSpc>
            </a:pPr>
            <a:r>
              <a:rPr lang="es-ES" dirty="0" smtClean="0">
                <a:cs typeface="Times" charset="0"/>
              </a:rPr>
              <a:t>Es muy común encontrar clases para buscar clases de las cuales debe existir una sola instancia (</a:t>
            </a:r>
            <a:r>
              <a:rPr lang="es-ES" i="1" dirty="0" err="1" smtClean="0">
                <a:cs typeface="Times" charset="0"/>
              </a:rPr>
              <a:t>singleton</a:t>
            </a:r>
            <a:r>
              <a:rPr lang="es-ES" i="1" dirty="0" smtClean="0">
                <a:cs typeface="Times" charset="0"/>
              </a:rPr>
              <a:t>)</a:t>
            </a:r>
            <a:r>
              <a:rPr lang="es-ES" dirty="0" smtClean="0"/>
              <a:t> </a:t>
            </a:r>
          </a:p>
          <a:p>
            <a:pPr lvl="1"/>
            <a:r>
              <a:rPr lang="es-ES" b="1" i="1" dirty="0" smtClean="0">
                <a:cs typeface="Times" charset="0"/>
              </a:rPr>
              <a:t>Problem</a:t>
            </a:r>
            <a:r>
              <a:rPr lang="es-ES" dirty="0" smtClean="0">
                <a:cs typeface="Times" charset="0"/>
              </a:rPr>
              <a:t>a: </a:t>
            </a:r>
          </a:p>
          <a:p>
            <a:pPr lvl="2"/>
            <a:r>
              <a:rPr lang="es-ES" dirty="0" smtClean="0">
                <a:cs typeface="Times" charset="0"/>
              </a:rPr>
              <a:t>Como asegurar que no es posible crear mas de una instancia para una clase </a:t>
            </a:r>
            <a:r>
              <a:rPr lang="es-ES" dirty="0" err="1" smtClean="0">
                <a:cs typeface="Times" charset="0"/>
              </a:rPr>
              <a:t>singleton</a:t>
            </a:r>
            <a:r>
              <a:rPr lang="es-ES" dirty="0" smtClean="0">
                <a:cs typeface="Times" charset="0"/>
              </a:rPr>
              <a:t>?</a:t>
            </a:r>
            <a:r>
              <a:rPr lang="es-ES" dirty="0" smtClean="0"/>
              <a:t> </a:t>
            </a:r>
          </a:p>
          <a:p>
            <a:pPr lvl="1"/>
            <a:r>
              <a:rPr lang="es-ES" b="1" i="1" dirty="0" smtClean="0">
                <a:cs typeface="Times" charset="0"/>
              </a:rPr>
              <a:t>Fuerzas</a:t>
            </a:r>
            <a:r>
              <a:rPr lang="es-ES" dirty="0" smtClean="0">
                <a:cs typeface="Times" charset="0"/>
              </a:rPr>
              <a:t>: </a:t>
            </a:r>
          </a:p>
          <a:p>
            <a:pPr lvl="2"/>
            <a:r>
              <a:rPr lang="es-ES" dirty="0" smtClean="0">
                <a:cs typeface="Times" charset="0"/>
              </a:rPr>
              <a:t>El uso de constructores públicos no garantiza que no se creara mas de una instancia.</a:t>
            </a:r>
            <a:r>
              <a:rPr lang="es-ES" dirty="0" smtClean="0"/>
              <a:t> </a:t>
            </a:r>
          </a:p>
          <a:p>
            <a:pPr lvl="2"/>
            <a:r>
              <a:rPr lang="es-ES" dirty="0" smtClean="0">
                <a:cs typeface="Times" charset="0"/>
              </a:rPr>
              <a:t>La instancia </a:t>
            </a:r>
            <a:r>
              <a:rPr lang="es-ES" dirty="0" err="1" smtClean="0">
                <a:cs typeface="Times" charset="0"/>
              </a:rPr>
              <a:t>singleton</a:t>
            </a:r>
            <a:r>
              <a:rPr lang="es-ES" dirty="0" smtClean="0">
                <a:cs typeface="Times" charset="0"/>
              </a:rPr>
              <a:t> debe ser accesible para todas aquellas clases que la requieran.</a:t>
            </a:r>
            <a:endParaRPr lang="es-E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9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Singleton</a:t>
            </a:r>
          </a:p>
        </p:txBody>
      </p:sp>
      <p:sp>
        <p:nvSpPr>
          <p:cNvPr id="212995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lvl="1"/>
            <a:r>
              <a:rPr lang="es-ES" sz="2000" b="1" i="1" dirty="0" err="1" smtClean="0"/>
              <a:t>Solucion</a:t>
            </a:r>
            <a:r>
              <a:rPr lang="en-US" sz="2000" b="1" i="1" dirty="0" smtClean="0"/>
              <a:t>:</a:t>
            </a:r>
            <a:endParaRPr lang="en-US" sz="2000" b="1" i="1" dirty="0"/>
          </a:p>
        </p:txBody>
      </p:sp>
      <p:pic>
        <p:nvPicPr>
          <p:cNvPr id="213023" name="Picture 31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1600200" y="1981200"/>
            <a:ext cx="6324600" cy="3749675"/>
          </a:xfrm>
          <a:noFill/>
          <a:ln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Singleton (</a:t>
            </a:r>
            <a:r>
              <a:rPr lang="en-US" dirty="0" err="1" smtClean="0"/>
              <a:t>Ejemplo</a:t>
            </a:r>
            <a:r>
              <a:rPr lang="en-US" dirty="0" smtClean="0"/>
              <a:t>)</a:t>
            </a:r>
            <a:endParaRPr lang="es-ES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dirty="0" smtClean="0"/>
              <a:t>public class Singleton {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   private static final Singleton INSTANCE = new Singleton();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   // Private constructor prevents instantiation from other classes</a:t>
            </a:r>
          </a:p>
          <a:p>
            <a:pPr>
              <a:buNone/>
            </a:pPr>
            <a:r>
              <a:rPr lang="en-US" dirty="0" smtClean="0"/>
              <a:t>    private Singleton() {</a:t>
            </a:r>
          </a:p>
          <a:p>
            <a:pPr>
              <a:buNone/>
            </a:pPr>
            <a:r>
              <a:rPr lang="en-US" dirty="0" smtClean="0"/>
              <a:t>    }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   public static Singleton </a:t>
            </a:r>
            <a:r>
              <a:rPr lang="en-US" dirty="0" err="1" smtClean="0"/>
              <a:t>getInstance</a:t>
            </a:r>
            <a:r>
              <a:rPr lang="en-US" dirty="0" smtClean="0"/>
              <a:t>() {</a:t>
            </a:r>
          </a:p>
          <a:p>
            <a:pPr>
              <a:buNone/>
            </a:pPr>
            <a:r>
              <a:rPr lang="en-US" dirty="0" smtClean="0"/>
              <a:t>        return INSTANCE;</a:t>
            </a:r>
          </a:p>
          <a:p>
            <a:pPr>
              <a:buNone/>
            </a:pPr>
            <a:r>
              <a:rPr lang="en-US" dirty="0" smtClean="0"/>
              <a:t>    }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}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6" name="5 Marcador de contenido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en-US" dirty="0" smtClean="0"/>
              <a:t> public class Singleton {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  // Private constructor prevents instantiation from other classes</a:t>
            </a:r>
          </a:p>
          <a:p>
            <a:pPr>
              <a:buNone/>
            </a:pPr>
            <a:r>
              <a:rPr lang="en-US" dirty="0" smtClean="0"/>
              <a:t>   private Singleton() {</a:t>
            </a:r>
          </a:p>
          <a:p>
            <a:pPr>
              <a:buNone/>
            </a:pPr>
            <a:r>
              <a:rPr lang="en-US" dirty="0" smtClean="0"/>
              <a:t>   }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  /**</a:t>
            </a:r>
          </a:p>
          <a:p>
            <a:pPr>
              <a:buNone/>
            </a:pPr>
            <a:r>
              <a:rPr lang="en-US" dirty="0" smtClean="0"/>
              <a:t>    * </a:t>
            </a:r>
            <a:r>
              <a:rPr lang="en-US" dirty="0" err="1" smtClean="0"/>
              <a:t>SingletonHolder</a:t>
            </a:r>
            <a:r>
              <a:rPr lang="en-US" dirty="0" smtClean="0"/>
              <a:t> is loaded on the first execution of </a:t>
            </a:r>
            <a:r>
              <a:rPr lang="en-US" dirty="0" err="1" smtClean="0"/>
              <a:t>Singleton.getInstance</a:t>
            </a:r>
            <a:r>
              <a:rPr lang="en-US" dirty="0" smtClean="0"/>
              <a:t>() </a:t>
            </a:r>
          </a:p>
          <a:p>
            <a:pPr>
              <a:buNone/>
            </a:pPr>
            <a:r>
              <a:rPr lang="en-US" dirty="0" smtClean="0"/>
              <a:t>    * or the first access to </a:t>
            </a:r>
            <a:r>
              <a:rPr lang="en-US" dirty="0" err="1" smtClean="0"/>
              <a:t>SingletonHolder.INSTANCE</a:t>
            </a:r>
            <a:r>
              <a:rPr lang="en-US" dirty="0" smtClean="0"/>
              <a:t>, not before.</a:t>
            </a:r>
          </a:p>
          <a:p>
            <a:pPr>
              <a:buNone/>
            </a:pPr>
            <a:r>
              <a:rPr lang="en-US" dirty="0" smtClean="0"/>
              <a:t>    */</a:t>
            </a:r>
          </a:p>
          <a:p>
            <a:pPr>
              <a:buNone/>
            </a:pPr>
            <a:r>
              <a:rPr lang="en-US" dirty="0" smtClean="0"/>
              <a:t>   private static class </a:t>
            </a:r>
            <a:r>
              <a:rPr lang="en-US" dirty="0" err="1" smtClean="0"/>
              <a:t>SingletonHolder</a:t>
            </a:r>
            <a:r>
              <a:rPr lang="en-US" dirty="0" smtClean="0"/>
              <a:t> { </a:t>
            </a:r>
          </a:p>
          <a:p>
            <a:pPr>
              <a:buNone/>
            </a:pPr>
            <a:r>
              <a:rPr lang="en-US" dirty="0" smtClean="0"/>
              <a:t>     public static final Singleton INSTANCE = new Singleton();</a:t>
            </a:r>
          </a:p>
          <a:p>
            <a:pPr>
              <a:buNone/>
            </a:pPr>
            <a:r>
              <a:rPr lang="en-US" dirty="0" smtClean="0"/>
              <a:t>   }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  public static Singleton </a:t>
            </a:r>
            <a:r>
              <a:rPr lang="en-US" dirty="0" err="1" smtClean="0"/>
              <a:t>getInstance</a:t>
            </a:r>
            <a:r>
              <a:rPr lang="en-US" dirty="0" smtClean="0"/>
              <a:t>() {</a:t>
            </a:r>
          </a:p>
          <a:p>
            <a:pPr>
              <a:buNone/>
            </a:pPr>
            <a:r>
              <a:rPr lang="en-US" dirty="0" smtClean="0"/>
              <a:t>     return </a:t>
            </a:r>
            <a:r>
              <a:rPr lang="en-US" dirty="0" err="1" smtClean="0"/>
              <a:t>SingletonHolder.INSTANCE</a:t>
            </a:r>
            <a:r>
              <a:rPr lang="en-US" dirty="0" smtClean="0"/>
              <a:t>;</a:t>
            </a:r>
          </a:p>
          <a:p>
            <a:pPr>
              <a:buNone/>
            </a:pPr>
            <a:r>
              <a:rPr lang="en-US" dirty="0" smtClean="0"/>
              <a:t>   }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}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4800" b="1" dirty="0" err="1" smtClean="0"/>
              <a:t>Builder</a:t>
            </a:r>
            <a:r>
              <a:rPr lang="es-ES" sz="4800" b="1" dirty="0" smtClean="0"/>
              <a:t> (</a:t>
            </a:r>
            <a:r>
              <a:rPr lang="es-ES" sz="4800" dirty="0" smtClean="0"/>
              <a:t>Constructor</a:t>
            </a:r>
            <a:r>
              <a:rPr lang="es-ES" sz="4800" b="1" dirty="0" smtClean="0"/>
              <a:t>)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La intención de este patrón es el de abstraer pasos de la construcción de objetos de tal forma que diferentes implementaciones de estos pasos pueden construir diferentes representaciones de objetos.</a:t>
            </a:r>
          </a:p>
          <a:p>
            <a:r>
              <a:rPr lang="es-ES" dirty="0" smtClean="0"/>
              <a:t>Frecuentemente este patrón es usado para construir productos en concordancia con el patrón </a:t>
            </a:r>
            <a:r>
              <a:rPr lang="es-ES" dirty="0" err="1" smtClean="0"/>
              <a:t>Composite</a:t>
            </a:r>
            <a:endParaRPr lang="es-ES" dirty="0" smtClean="0"/>
          </a:p>
          <a:p>
            <a:endParaRPr lang="es-E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BO" dirty="0" err="1" smtClean="0"/>
              <a:t>Builder</a:t>
            </a:r>
            <a:r>
              <a:rPr lang="es-BO" dirty="0" smtClean="0"/>
              <a:t> (Estructura)</a:t>
            </a:r>
            <a:endParaRPr lang="en-US" dirty="0"/>
          </a:p>
        </p:txBody>
      </p:sp>
      <p:pic>
        <p:nvPicPr>
          <p:cNvPr id="72706" name="Picture 2" descr="http://upload.wikimedia.org/wikipedia/en/6/6e/Builder2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2976" y="2500306"/>
            <a:ext cx="6778291" cy="30521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BO" dirty="0" err="1" smtClean="0"/>
              <a:t>Builder</a:t>
            </a:r>
            <a:r>
              <a:rPr lang="es-BO" dirty="0" smtClean="0"/>
              <a:t> (Ejemplo)</a:t>
            </a:r>
            <a:endParaRPr lang="en-US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/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en-US" dirty="0" smtClean="0"/>
              <a:t>/** "Product" */</a:t>
            </a:r>
          </a:p>
          <a:p>
            <a:pPr>
              <a:buNone/>
            </a:pPr>
            <a:r>
              <a:rPr lang="en-US" dirty="0" smtClean="0"/>
              <a:t>class Pizza {</a:t>
            </a:r>
          </a:p>
          <a:p>
            <a:pPr>
              <a:buNone/>
            </a:pPr>
            <a:r>
              <a:rPr lang="en-US" dirty="0" smtClean="0"/>
              <a:t>        private String dough = "";</a:t>
            </a:r>
          </a:p>
          <a:p>
            <a:pPr>
              <a:buNone/>
            </a:pPr>
            <a:r>
              <a:rPr lang="en-US" dirty="0" smtClean="0"/>
              <a:t>        private String sauce = "";</a:t>
            </a:r>
          </a:p>
          <a:p>
            <a:pPr>
              <a:buNone/>
            </a:pPr>
            <a:r>
              <a:rPr lang="en-US" dirty="0" smtClean="0"/>
              <a:t>        private String topping = "";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       public void </a:t>
            </a:r>
            <a:r>
              <a:rPr lang="en-US" dirty="0" err="1" smtClean="0"/>
              <a:t>setDough</a:t>
            </a:r>
            <a:r>
              <a:rPr lang="en-US" dirty="0" smtClean="0"/>
              <a:t>(String dough) {</a:t>
            </a:r>
          </a:p>
          <a:p>
            <a:pPr>
              <a:buNone/>
            </a:pPr>
            <a:r>
              <a:rPr lang="en-US" dirty="0" smtClean="0"/>
              <a:t>                </a:t>
            </a:r>
            <a:r>
              <a:rPr lang="en-US" dirty="0" err="1" smtClean="0"/>
              <a:t>this.dough</a:t>
            </a:r>
            <a:r>
              <a:rPr lang="en-US" dirty="0" smtClean="0"/>
              <a:t> = dough;</a:t>
            </a:r>
          </a:p>
          <a:p>
            <a:pPr>
              <a:buNone/>
            </a:pPr>
            <a:r>
              <a:rPr lang="en-US" dirty="0" smtClean="0"/>
              <a:t>        }</a:t>
            </a:r>
          </a:p>
          <a:p>
            <a:pPr>
              <a:buNone/>
            </a:pPr>
            <a:r>
              <a:rPr lang="en-US" dirty="0" smtClean="0"/>
              <a:t>        public void </a:t>
            </a:r>
            <a:r>
              <a:rPr lang="en-US" dirty="0" err="1" smtClean="0"/>
              <a:t>setSauce</a:t>
            </a:r>
            <a:r>
              <a:rPr lang="en-US" dirty="0" smtClean="0"/>
              <a:t>(String sauce) {</a:t>
            </a:r>
          </a:p>
          <a:p>
            <a:pPr>
              <a:buNone/>
            </a:pPr>
            <a:r>
              <a:rPr lang="en-US" dirty="0" smtClean="0"/>
              <a:t>                </a:t>
            </a:r>
            <a:r>
              <a:rPr lang="en-US" dirty="0" err="1" smtClean="0"/>
              <a:t>this.sauce</a:t>
            </a:r>
            <a:r>
              <a:rPr lang="en-US" dirty="0" smtClean="0"/>
              <a:t> = sauce;</a:t>
            </a:r>
          </a:p>
          <a:p>
            <a:pPr>
              <a:buNone/>
            </a:pPr>
            <a:r>
              <a:rPr lang="en-US" dirty="0" smtClean="0"/>
              <a:t>        }</a:t>
            </a:r>
          </a:p>
          <a:p>
            <a:pPr>
              <a:buNone/>
            </a:pPr>
            <a:r>
              <a:rPr lang="en-US" dirty="0" smtClean="0"/>
              <a:t>        public void </a:t>
            </a:r>
            <a:r>
              <a:rPr lang="en-US" dirty="0" err="1" smtClean="0"/>
              <a:t>setTopping</a:t>
            </a:r>
            <a:r>
              <a:rPr lang="en-US" dirty="0" smtClean="0"/>
              <a:t>(String topping) {</a:t>
            </a:r>
          </a:p>
          <a:p>
            <a:pPr>
              <a:buNone/>
            </a:pPr>
            <a:r>
              <a:rPr lang="en-US" dirty="0" smtClean="0"/>
              <a:t>                </a:t>
            </a:r>
            <a:r>
              <a:rPr lang="en-US" dirty="0" err="1" smtClean="0"/>
              <a:t>this.topping</a:t>
            </a:r>
            <a:r>
              <a:rPr lang="en-US" dirty="0" smtClean="0"/>
              <a:t> = topping;</a:t>
            </a:r>
          </a:p>
          <a:p>
            <a:pPr>
              <a:buNone/>
            </a:pPr>
            <a:r>
              <a:rPr lang="en-US" dirty="0" smtClean="0"/>
              <a:t>        }</a:t>
            </a:r>
          </a:p>
          <a:p>
            <a:pPr>
              <a:buNone/>
            </a:pPr>
            <a:r>
              <a:rPr lang="en-US" dirty="0" smtClean="0"/>
              <a:t>}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/** "Abstract Builder" */</a:t>
            </a:r>
          </a:p>
          <a:p>
            <a:pPr>
              <a:buNone/>
            </a:pPr>
            <a:r>
              <a:rPr lang="en-US" dirty="0" smtClean="0"/>
              <a:t>abstract class </a:t>
            </a:r>
            <a:r>
              <a:rPr lang="en-US" dirty="0" err="1" smtClean="0"/>
              <a:t>PizzaBuilder</a:t>
            </a:r>
            <a:r>
              <a:rPr lang="en-US" dirty="0" smtClean="0"/>
              <a:t> {</a:t>
            </a:r>
          </a:p>
          <a:p>
            <a:pPr>
              <a:buNone/>
            </a:pPr>
            <a:r>
              <a:rPr lang="en-US" dirty="0" smtClean="0"/>
              <a:t>        protected Pizza </a:t>
            </a:r>
            <a:r>
              <a:rPr lang="en-US" dirty="0" err="1" smtClean="0"/>
              <a:t>pizza</a:t>
            </a:r>
            <a:r>
              <a:rPr lang="en-US" dirty="0" smtClean="0"/>
              <a:t>;</a:t>
            </a:r>
          </a:p>
          <a:p>
            <a:pPr>
              <a:buNone/>
            </a:pPr>
            <a:r>
              <a:rPr lang="en-US" dirty="0" smtClean="0"/>
              <a:t>        public Pizza </a:t>
            </a:r>
            <a:r>
              <a:rPr lang="en-US" dirty="0" err="1" smtClean="0"/>
              <a:t>getPizza</a:t>
            </a:r>
            <a:r>
              <a:rPr lang="en-US" dirty="0" smtClean="0"/>
              <a:t>() {</a:t>
            </a:r>
          </a:p>
          <a:p>
            <a:pPr>
              <a:buNone/>
            </a:pPr>
            <a:r>
              <a:rPr lang="en-US" dirty="0" smtClean="0"/>
              <a:t>                return pizza;</a:t>
            </a:r>
          </a:p>
          <a:p>
            <a:pPr>
              <a:buNone/>
            </a:pPr>
            <a:r>
              <a:rPr lang="en-US" dirty="0" smtClean="0"/>
              <a:t>        }</a:t>
            </a:r>
          </a:p>
          <a:p>
            <a:pPr>
              <a:buNone/>
            </a:pPr>
            <a:r>
              <a:rPr lang="en-US" dirty="0" smtClean="0"/>
              <a:t>        public void </a:t>
            </a:r>
            <a:r>
              <a:rPr lang="en-US" dirty="0" err="1" smtClean="0"/>
              <a:t>createNewPizzaProduct</a:t>
            </a:r>
            <a:r>
              <a:rPr lang="en-US" dirty="0" smtClean="0"/>
              <a:t>() {</a:t>
            </a:r>
          </a:p>
          <a:p>
            <a:pPr>
              <a:buNone/>
            </a:pPr>
            <a:r>
              <a:rPr lang="en-US" dirty="0" smtClean="0"/>
              <a:t>                pizza = new Pizza();</a:t>
            </a:r>
          </a:p>
          <a:p>
            <a:pPr>
              <a:buNone/>
            </a:pPr>
            <a:r>
              <a:rPr lang="en-US" dirty="0" smtClean="0"/>
              <a:t>        }</a:t>
            </a:r>
          </a:p>
          <a:p>
            <a:pPr>
              <a:buNone/>
            </a:pPr>
            <a:r>
              <a:rPr lang="en-US" dirty="0" smtClean="0"/>
              <a:t>        public abstract void </a:t>
            </a:r>
            <a:r>
              <a:rPr lang="en-US" dirty="0" err="1" smtClean="0"/>
              <a:t>buildDough</a:t>
            </a:r>
            <a:r>
              <a:rPr lang="en-US" dirty="0" smtClean="0"/>
              <a:t>();</a:t>
            </a:r>
          </a:p>
          <a:p>
            <a:pPr>
              <a:buNone/>
            </a:pPr>
            <a:r>
              <a:rPr lang="en-US" dirty="0" smtClean="0"/>
              <a:t>        public abstract void </a:t>
            </a:r>
            <a:r>
              <a:rPr lang="en-US" dirty="0" err="1" smtClean="0"/>
              <a:t>buildSauce</a:t>
            </a:r>
            <a:r>
              <a:rPr lang="en-US" dirty="0" smtClean="0"/>
              <a:t>();</a:t>
            </a:r>
          </a:p>
          <a:p>
            <a:pPr>
              <a:buNone/>
            </a:pPr>
            <a:r>
              <a:rPr lang="en-US" dirty="0" smtClean="0"/>
              <a:t>        public abstract void </a:t>
            </a:r>
            <a:r>
              <a:rPr lang="en-US" dirty="0" err="1" smtClean="0"/>
              <a:t>buildTopping</a:t>
            </a:r>
            <a:r>
              <a:rPr lang="en-US" dirty="0" smtClean="0"/>
              <a:t>();</a:t>
            </a:r>
          </a:p>
          <a:p>
            <a:pPr>
              <a:buNone/>
            </a:pPr>
            <a:r>
              <a:rPr lang="en-US" dirty="0" smtClean="0"/>
              <a:t>}</a:t>
            </a:r>
            <a:endParaRPr lang="en-US" dirty="0"/>
          </a:p>
        </p:txBody>
      </p:sp>
      <p:sp>
        <p:nvSpPr>
          <p:cNvPr id="5" name="4 Marcador de contenido"/>
          <p:cNvSpPr>
            <a:spLocks noGrp="1"/>
          </p:cNvSpPr>
          <p:nvPr>
            <p:ph sz="half" idx="2"/>
          </p:nvPr>
        </p:nvSpPr>
        <p:spPr/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en-US" dirty="0" smtClean="0"/>
              <a:t>/** "</a:t>
            </a:r>
            <a:r>
              <a:rPr lang="en-US" dirty="0" err="1" smtClean="0"/>
              <a:t>ConcreteBuilder</a:t>
            </a:r>
            <a:r>
              <a:rPr lang="en-US" dirty="0" smtClean="0"/>
              <a:t>" */</a:t>
            </a:r>
          </a:p>
          <a:p>
            <a:pPr>
              <a:buNone/>
            </a:pPr>
            <a:r>
              <a:rPr lang="en-US" dirty="0" smtClean="0"/>
              <a:t>class </a:t>
            </a:r>
            <a:r>
              <a:rPr lang="en-US" dirty="0" err="1" smtClean="0"/>
              <a:t>HawaiianPizzaBuilder</a:t>
            </a:r>
            <a:r>
              <a:rPr lang="en-US" dirty="0" smtClean="0"/>
              <a:t> extends </a:t>
            </a:r>
            <a:r>
              <a:rPr lang="en-US" dirty="0" err="1" smtClean="0"/>
              <a:t>PizzaBuilder</a:t>
            </a:r>
            <a:r>
              <a:rPr lang="en-US" dirty="0" smtClean="0"/>
              <a:t> {</a:t>
            </a:r>
          </a:p>
          <a:p>
            <a:pPr>
              <a:buNone/>
            </a:pPr>
            <a:r>
              <a:rPr lang="en-US" dirty="0" smtClean="0"/>
              <a:t>        public void </a:t>
            </a:r>
            <a:r>
              <a:rPr lang="en-US" dirty="0" err="1" smtClean="0"/>
              <a:t>buildDough</a:t>
            </a:r>
            <a:r>
              <a:rPr lang="en-US" dirty="0" smtClean="0"/>
              <a:t>() {</a:t>
            </a:r>
          </a:p>
          <a:p>
            <a:pPr>
              <a:buNone/>
            </a:pPr>
            <a:r>
              <a:rPr lang="en-US" dirty="0" smtClean="0"/>
              <a:t>                </a:t>
            </a:r>
            <a:r>
              <a:rPr lang="en-US" dirty="0" err="1" smtClean="0"/>
              <a:t>pizza.setDough</a:t>
            </a:r>
            <a:r>
              <a:rPr lang="en-US" dirty="0" smtClean="0"/>
              <a:t>("cross");</a:t>
            </a:r>
          </a:p>
          <a:p>
            <a:pPr>
              <a:buNone/>
            </a:pPr>
            <a:r>
              <a:rPr lang="en-US" dirty="0" smtClean="0"/>
              <a:t>        }</a:t>
            </a:r>
          </a:p>
          <a:p>
            <a:pPr>
              <a:buNone/>
            </a:pPr>
            <a:r>
              <a:rPr lang="en-US" dirty="0" smtClean="0"/>
              <a:t>        public void </a:t>
            </a:r>
            <a:r>
              <a:rPr lang="en-US" dirty="0" err="1" smtClean="0"/>
              <a:t>buildSauce</a:t>
            </a:r>
            <a:r>
              <a:rPr lang="en-US" dirty="0" smtClean="0"/>
              <a:t>() {</a:t>
            </a:r>
          </a:p>
          <a:p>
            <a:pPr>
              <a:buNone/>
            </a:pPr>
            <a:r>
              <a:rPr lang="en-US" dirty="0" smtClean="0"/>
              <a:t>                </a:t>
            </a:r>
            <a:r>
              <a:rPr lang="en-US" dirty="0" err="1" smtClean="0"/>
              <a:t>pizza.setSauce</a:t>
            </a:r>
            <a:r>
              <a:rPr lang="en-US" dirty="0" smtClean="0"/>
              <a:t>("mild");</a:t>
            </a:r>
          </a:p>
          <a:p>
            <a:pPr>
              <a:buNone/>
            </a:pPr>
            <a:r>
              <a:rPr lang="en-US" dirty="0" smtClean="0"/>
              <a:t>        }</a:t>
            </a:r>
          </a:p>
          <a:p>
            <a:pPr>
              <a:buNone/>
            </a:pPr>
            <a:r>
              <a:rPr lang="en-US" dirty="0" smtClean="0"/>
              <a:t>        public void </a:t>
            </a:r>
            <a:r>
              <a:rPr lang="en-US" dirty="0" err="1" smtClean="0"/>
              <a:t>buildTopping</a:t>
            </a:r>
            <a:r>
              <a:rPr lang="en-US" dirty="0" smtClean="0"/>
              <a:t>() {</a:t>
            </a:r>
          </a:p>
          <a:p>
            <a:pPr>
              <a:buNone/>
            </a:pPr>
            <a:r>
              <a:rPr lang="en-US" dirty="0" smtClean="0"/>
              <a:t>                </a:t>
            </a:r>
            <a:r>
              <a:rPr lang="en-US" dirty="0" err="1" smtClean="0"/>
              <a:t>pizza.setTopping</a:t>
            </a:r>
            <a:r>
              <a:rPr lang="en-US" dirty="0" smtClean="0"/>
              <a:t>("</a:t>
            </a:r>
            <a:r>
              <a:rPr lang="en-US" dirty="0" err="1" smtClean="0"/>
              <a:t>ham+pineapple</a:t>
            </a:r>
            <a:r>
              <a:rPr lang="en-US" dirty="0" smtClean="0"/>
              <a:t>");</a:t>
            </a:r>
          </a:p>
          <a:p>
            <a:pPr>
              <a:buNone/>
            </a:pPr>
            <a:r>
              <a:rPr lang="en-US" dirty="0" smtClean="0"/>
              <a:t>        }</a:t>
            </a:r>
          </a:p>
          <a:p>
            <a:pPr>
              <a:buNone/>
            </a:pPr>
            <a:r>
              <a:rPr lang="en-US" dirty="0" smtClean="0"/>
              <a:t>}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/** "</a:t>
            </a:r>
            <a:r>
              <a:rPr lang="en-US" dirty="0" err="1" smtClean="0"/>
              <a:t>ConcreteBuilder</a:t>
            </a:r>
            <a:r>
              <a:rPr lang="en-US" dirty="0" smtClean="0"/>
              <a:t>" */</a:t>
            </a:r>
          </a:p>
          <a:p>
            <a:pPr>
              <a:buNone/>
            </a:pPr>
            <a:r>
              <a:rPr lang="en-US" dirty="0" smtClean="0"/>
              <a:t>class </a:t>
            </a:r>
            <a:r>
              <a:rPr lang="en-US" dirty="0" err="1" smtClean="0"/>
              <a:t>SpicyPizzaBuilder</a:t>
            </a:r>
            <a:r>
              <a:rPr lang="en-US" dirty="0" smtClean="0"/>
              <a:t> extends </a:t>
            </a:r>
            <a:r>
              <a:rPr lang="en-US" dirty="0" err="1" smtClean="0"/>
              <a:t>PizzaBuilder</a:t>
            </a:r>
            <a:r>
              <a:rPr lang="en-US" dirty="0" smtClean="0"/>
              <a:t> {</a:t>
            </a:r>
          </a:p>
          <a:p>
            <a:pPr>
              <a:buNone/>
            </a:pPr>
            <a:r>
              <a:rPr lang="en-US" dirty="0" smtClean="0"/>
              <a:t>        public void </a:t>
            </a:r>
            <a:r>
              <a:rPr lang="en-US" dirty="0" err="1" smtClean="0"/>
              <a:t>buildDough</a:t>
            </a:r>
            <a:r>
              <a:rPr lang="en-US" dirty="0" smtClean="0"/>
              <a:t>() {</a:t>
            </a:r>
          </a:p>
          <a:p>
            <a:pPr>
              <a:buNone/>
            </a:pPr>
            <a:r>
              <a:rPr lang="en-US" dirty="0" smtClean="0"/>
              <a:t>                </a:t>
            </a:r>
            <a:r>
              <a:rPr lang="en-US" dirty="0" err="1" smtClean="0"/>
              <a:t>pizza.setDough</a:t>
            </a:r>
            <a:r>
              <a:rPr lang="en-US" dirty="0" smtClean="0"/>
              <a:t>("pan baked");</a:t>
            </a:r>
          </a:p>
          <a:p>
            <a:pPr>
              <a:buNone/>
            </a:pPr>
            <a:r>
              <a:rPr lang="en-US" dirty="0" smtClean="0"/>
              <a:t>        }</a:t>
            </a:r>
          </a:p>
          <a:p>
            <a:pPr>
              <a:buNone/>
            </a:pPr>
            <a:r>
              <a:rPr lang="en-US" dirty="0" smtClean="0"/>
              <a:t>        public void </a:t>
            </a:r>
            <a:r>
              <a:rPr lang="en-US" dirty="0" err="1" smtClean="0"/>
              <a:t>buildSauce</a:t>
            </a:r>
            <a:r>
              <a:rPr lang="en-US" dirty="0" smtClean="0"/>
              <a:t>() {</a:t>
            </a:r>
          </a:p>
          <a:p>
            <a:pPr>
              <a:buNone/>
            </a:pPr>
            <a:r>
              <a:rPr lang="en-US" dirty="0" smtClean="0"/>
              <a:t>                </a:t>
            </a:r>
            <a:r>
              <a:rPr lang="en-US" dirty="0" err="1" smtClean="0"/>
              <a:t>pizza.setSauce</a:t>
            </a:r>
            <a:r>
              <a:rPr lang="en-US" dirty="0" smtClean="0"/>
              <a:t>("hot");</a:t>
            </a:r>
          </a:p>
          <a:p>
            <a:pPr>
              <a:buNone/>
            </a:pPr>
            <a:r>
              <a:rPr lang="en-US" dirty="0" smtClean="0"/>
              <a:t>        }</a:t>
            </a:r>
          </a:p>
          <a:p>
            <a:pPr>
              <a:buNone/>
            </a:pPr>
            <a:r>
              <a:rPr lang="en-US" dirty="0" smtClean="0"/>
              <a:t>        public void </a:t>
            </a:r>
            <a:r>
              <a:rPr lang="en-US" dirty="0" err="1" smtClean="0"/>
              <a:t>buildTopping</a:t>
            </a:r>
            <a:r>
              <a:rPr lang="en-US" dirty="0" smtClean="0"/>
              <a:t>() {</a:t>
            </a:r>
          </a:p>
          <a:p>
            <a:pPr>
              <a:buNone/>
            </a:pPr>
            <a:r>
              <a:rPr lang="en-US" dirty="0" smtClean="0"/>
              <a:t>                </a:t>
            </a:r>
            <a:r>
              <a:rPr lang="en-US" dirty="0" err="1" smtClean="0"/>
              <a:t>pizza.setTopping</a:t>
            </a:r>
            <a:r>
              <a:rPr lang="en-US" dirty="0" smtClean="0"/>
              <a:t>("</a:t>
            </a:r>
            <a:r>
              <a:rPr lang="en-US" dirty="0" err="1" smtClean="0"/>
              <a:t>pepperoni+salami</a:t>
            </a:r>
            <a:r>
              <a:rPr lang="en-US" dirty="0" smtClean="0"/>
              <a:t>");</a:t>
            </a:r>
          </a:p>
          <a:p>
            <a:pPr>
              <a:buNone/>
            </a:pPr>
            <a:r>
              <a:rPr lang="en-US" dirty="0" smtClean="0"/>
              <a:t>        }</a:t>
            </a:r>
          </a:p>
          <a:p>
            <a:pPr>
              <a:buNone/>
            </a:pPr>
            <a:r>
              <a:rPr lang="en-US" dirty="0" smtClean="0"/>
              <a:t>}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BO" dirty="0" err="1" smtClean="0"/>
              <a:t>Builder</a:t>
            </a:r>
            <a:r>
              <a:rPr lang="es-BO" dirty="0" smtClean="0"/>
              <a:t> (Ejemplo)</a:t>
            </a:r>
            <a:endParaRPr lang="en-US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/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en-US" dirty="0" smtClean="0"/>
              <a:t>/** "Director" */</a:t>
            </a:r>
          </a:p>
          <a:p>
            <a:pPr>
              <a:buNone/>
            </a:pPr>
            <a:r>
              <a:rPr lang="en-US" dirty="0" smtClean="0"/>
              <a:t>class Cook {</a:t>
            </a:r>
          </a:p>
          <a:p>
            <a:pPr>
              <a:buNone/>
            </a:pPr>
            <a:r>
              <a:rPr lang="en-US" dirty="0" smtClean="0"/>
              <a:t>        private </a:t>
            </a:r>
            <a:r>
              <a:rPr lang="en-US" dirty="0" err="1" smtClean="0"/>
              <a:t>PizzaBuilder</a:t>
            </a:r>
            <a:r>
              <a:rPr lang="en-US" dirty="0" smtClean="0"/>
              <a:t> </a:t>
            </a:r>
            <a:r>
              <a:rPr lang="en-US" dirty="0" err="1" smtClean="0"/>
              <a:t>pizzaBuilder</a:t>
            </a:r>
            <a:r>
              <a:rPr lang="en-US" dirty="0" smtClean="0"/>
              <a:t>;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       public void </a:t>
            </a:r>
            <a:r>
              <a:rPr lang="en-US" dirty="0" err="1" smtClean="0"/>
              <a:t>setPizzaBuilder</a:t>
            </a:r>
            <a:r>
              <a:rPr lang="en-US" dirty="0" smtClean="0"/>
              <a:t>(</a:t>
            </a:r>
            <a:r>
              <a:rPr lang="en-US" dirty="0" err="1" smtClean="0"/>
              <a:t>PizzaBuilder</a:t>
            </a:r>
            <a:r>
              <a:rPr lang="en-US" dirty="0" smtClean="0"/>
              <a:t> </a:t>
            </a:r>
            <a:r>
              <a:rPr lang="en-US" dirty="0" err="1" smtClean="0"/>
              <a:t>pb</a:t>
            </a:r>
            <a:r>
              <a:rPr lang="en-US" dirty="0" smtClean="0"/>
              <a:t>) {</a:t>
            </a:r>
          </a:p>
          <a:p>
            <a:pPr>
              <a:buNone/>
            </a:pPr>
            <a:r>
              <a:rPr lang="en-US" dirty="0" smtClean="0"/>
              <a:t>                </a:t>
            </a:r>
            <a:r>
              <a:rPr lang="en-US" dirty="0" err="1" smtClean="0"/>
              <a:t>pizzaBuilder</a:t>
            </a:r>
            <a:r>
              <a:rPr lang="en-US" dirty="0" smtClean="0"/>
              <a:t> = </a:t>
            </a:r>
            <a:r>
              <a:rPr lang="en-US" dirty="0" err="1" smtClean="0"/>
              <a:t>pb</a:t>
            </a:r>
            <a:r>
              <a:rPr lang="en-US" dirty="0" smtClean="0"/>
              <a:t>;</a:t>
            </a:r>
          </a:p>
          <a:p>
            <a:pPr>
              <a:buNone/>
            </a:pPr>
            <a:r>
              <a:rPr lang="en-US" dirty="0" smtClean="0"/>
              <a:t>        }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       public Pizza </a:t>
            </a:r>
            <a:r>
              <a:rPr lang="en-US" dirty="0" err="1" smtClean="0"/>
              <a:t>getPizza</a:t>
            </a:r>
            <a:r>
              <a:rPr lang="en-US" dirty="0" smtClean="0"/>
              <a:t>() {</a:t>
            </a:r>
          </a:p>
          <a:p>
            <a:pPr>
              <a:buNone/>
            </a:pPr>
            <a:r>
              <a:rPr lang="en-US" dirty="0" smtClean="0"/>
              <a:t>                return </a:t>
            </a:r>
            <a:r>
              <a:rPr lang="en-US" dirty="0" err="1" smtClean="0"/>
              <a:t>pizzaBuilder.getPizza</a:t>
            </a:r>
            <a:r>
              <a:rPr lang="en-US" dirty="0" smtClean="0"/>
              <a:t>();</a:t>
            </a:r>
          </a:p>
          <a:p>
            <a:pPr>
              <a:buNone/>
            </a:pPr>
            <a:r>
              <a:rPr lang="en-US" dirty="0" smtClean="0"/>
              <a:t>        }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       public void </a:t>
            </a:r>
            <a:r>
              <a:rPr lang="en-US" dirty="0" err="1" smtClean="0"/>
              <a:t>constructPizza</a:t>
            </a:r>
            <a:r>
              <a:rPr lang="en-US" dirty="0" smtClean="0"/>
              <a:t>() {</a:t>
            </a:r>
          </a:p>
          <a:p>
            <a:pPr>
              <a:buNone/>
            </a:pPr>
            <a:r>
              <a:rPr lang="en-US" dirty="0" smtClean="0"/>
              <a:t>                </a:t>
            </a:r>
            <a:r>
              <a:rPr lang="en-US" dirty="0" err="1" smtClean="0"/>
              <a:t>pizzaBuilder.createNewPizzaProduct</a:t>
            </a:r>
            <a:r>
              <a:rPr lang="en-US" dirty="0" smtClean="0"/>
              <a:t>();</a:t>
            </a:r>
          </a:p>
          <a:p>
            <a:pPr>
              <a:buNone/>
            </a:pPr>
            <a:r>
              <a:rPr lang="en-US" dirty="0" smtClean="0"/>
              <a:t>                </a:t>
            </a:r>
            <a:r>
              <a:rPr lang="en-US" dirty="0" err="1" smtClean="0"/>
              <a:t>pizzaBuilder.buildDough</a:t>
            </a:r>
            <a:r>
              <a:rPr lang="en-US" dirty="0" smtClean="0"/>
              <a:t>();</a:t>
            </a:r>
          </a:p>
          <a:p>
            <a:pPr>
              <a:buNone/>
            </a:pPr>
            <a:r>
              <a:rPr lang="en-US" dirty="0" smtClean="0"/>
              <a:t>                </a:t>
            </a:r>
            <a:r>
              <a:rPr lang="en-US" dirty="0" err="1" smtClean="0"/>
              <a:t>pizzaBuilder.buildSauce</a:t>
            </a:r>
            <a:r>
              <a:rPr lang="en-US" dirty="0" smtClean="0"/>
              <a:t>();</a:t>
            </a:r>
          </a:p>
          <a:p>
            <a:pPr>
              <a:buNone/>
            </a:pPr>
            <a:r>
              <a:rPr lang="en-US" dirty="0" smtClean="0"/>
              <a:t>                </a:t>
            </a:r>
            <a:r>
              <a:rPr lang="en-US" dirty="0" err="1" smtClean="0"/>
              <a:t>pizzaBuilder.buildTopping</a:t>
            </a:r>
            <a:r>
              <a:rPr lang="en-US" dirty="0" smtClean="0"/>
              <a:t>();</a:t>
            </a:r>
          </a:p>
          <a:p>
            <a:pPr>
              <a:buNone/>
            </a:pPr>
            <a:r>
              <a:rPr lang="en-US" dirty="0" smtClean="0"/>
              <a:t>        }</a:t>
            </a:r>
          </a:p>
          <a:p>
            <a:pPr>
              <a:buNone/>
            </a:pPr>
            <a:r>
              <a:rPr lang="en-US" dirty="0" smtClean="0"/>
              <a:t>}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/>
        <p:txBody>
          <a:bodyPr>
            <a:normAutofit fontScale="47500" lnSpcReduction="20000"/>
          </a:bodyPr>
          <a:lstStyle/>
          <a:p>
            <a:pPr>
              <a:buNone/>
            </a:pPr>
            <a:r>
              <a:rPr lang="en-US" dirty="0" smtClean="0"/>
              <a:t>/** A given type of pizza being constructed. */</a:t>
            </a:r>
          </a:p>
          <a:p>
            <a:pPr>
              <a:buNone/>
            </a:pPr>
            <a:r>
              <a:rPr lang="en-US" dirty="0" smtClean="0"/>
              <a:t>public class </a:t>
            </a:r>
            <a:r>
              <a:rPr lang="en-US" dirty="0" err="1" smtClean="0"/>
              <a:t>BuilderExample</a:t>
            </a:r>
            <a:r>
              <a:rPr lang="en-US" dirty="0" smtClean="0"/>
              <a:t> {</a:t>
            </a:r>
          </a:p>
          <a:p>
            <a:pPr>
              <a:buNone/>
            </a:pPr>
            <a:r>
              <a:rPr lang="en-US" dirty="0" smtClean="0"/>
              <a:t>        public static void main(String[] </a:t>
            </a:r>
            <a:r>
              <a:rPr lang="en-US" dirty="0" err="1" smtClean="0"/>
              <a:t>args</a:t>
            </a:r>
            <a:r>
              <a:rPr lang="en-US" dirty="0" smtClean="0"/>
              <a:t>) {</a:t>
            </a:r>
          </a:p>
          <a:p>
            <a:pPr>
              <a:buNone/>
            </a:pPr>
            <a:r>
              <a:rPr lang="en-US" dirty="0" smtClean="0"/>
              <a:t>                Cook </a:t>
            </a:r>
            <a:r>
              <a:rPr lang="en-US" dirty="0" err="1" smtClean="0"/>
              <a:t>cook</a:t>
            </a:r>
            <a:r>
              <a:rPr lang="en-US" dirty="0" smtClean="0"/>
              <a:t> = new Cook();</a:t>
            </a:r>
          </a:p>
          <a:p>
            <a:pPr>
              <a:buNone/>
            </a:pPr>
            <a:r>
              <a:rPr lang="en-US" dirty="0" smtClean="0"/>
              <a:t>                </a:t>
            </a:r>
            <a:r>
              <a:rPr lang="en-US" dirty="0" err="1" smtClean="0"/>
              <a:t>PizzaBuilder</a:t>
            </a:r>
            <a:r>
              <a:rPr lang="en-US" dirty="0" smtClean="0"/>
              <a:t> </a:t>
            </a:r>
            <a:r>
              <a:rPr lang="en-US" dirty="0" err="1" smtClean="0"/>
              <a:t>hawaiianPizzaBuilder</a:t>
            </a:r>
            <a:r>
              <a:rPr lang="en-US" dirty="0" smtClean="0"/>
              <a:t> = new </a:t>
            </a:r>
            <a:r>
              <a:rPr lang="en-US" dirty="0" err="1" smtClean="0"/>
              <a:t>HawaiianPizzaBuilder</a:t>
            </a:r>
            <a:r>
              <a:rPr lang="en-US" dirty="0" smtClean="0"/>
              <a:t>();</a:t>
            </a:r>
          </a:p>
          <a:p>
            <a:pPr>
              <a:buNone/>
            </a:pPr>
            <a:r>
              <a:rPr lang="en-US" dirty="0" smtClean="0"/>
              <a:t>                </a:t>
            </a:r>
            <a:r>
              <a:rPr lang="en-US" dirty="0" err="1" smtClean="0"/>
              <a:t>PizzaBuilder</a:t>
            </a:r>
            <a:r>
              <a:rPr lang="en-US" dirty="0" smtClean="0"/>
              <a:t> </a:t>
            </a:r>
            <a:r>
              <a:rPr lang="en-US" dirty="0" err="1" smtClean="0"/>
              <a:t>spicyPizzaBuilder</a:t>
            </a:r>
            <a:r>
              <a:rPr lang="en-US" dirty="0" smtClean="0"/>
              <a:t> = new </a:t>
            </a:r>
            <a:r>
              <a:rPr lang="en-US" dirty="0" err="1" smtClean="0"/>
              <a:t>SpicyPizzaBuilder</a:t>
            </a:r>
            <a:r>
              <a:rPr lang="en-US" dirty="0" smtClean="0"/>
              <a:t>();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               </a:t>
            </a:r>
            <a:r>
              <a:rPr lang="en-US" dirty="0" err="1" smtClean="0"/>
              <a:t>cook.setPizzaBuilder</a:t>
            </a:r>
            <a:r>
              <a:rPr lang="en-US" dirty="0" smtClean="0"/>
              <a:t>(</a:t>
            </a:r>
            <a:r>
              <a:rPr lang="en-US" dirty="0" err="1" smtClean="0"/>
              <a:t>hawaiianPizzaBuilder</a:t>
            </a:r>
            <a:r>
              <a:rPr lang="en-US" dirty="0" smtClean="0"/>
              <a:t>);</a:t>
            </a:r>
          </a:p>
          <a:p>
            <a:pPr>
              <a:buNone/>
            </a:pPr>
            <a:r>
              <a:rPr lang="en-US" dirty="0" smtClean="0"/>
              <a:t>                </a:t>
            </a:r>
            <a:r>
              <a:rPr lang="en-US" dirty="0" err="1" smtClean="0"/>
              <a:t>cook.constructPizza</a:t>
            </a:r>
            <a:r>
              <a:rPr lang="en-US" dirty="0" smtClean="0"/>
              <a:t>();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               Pizza </a:t>
            </a:r>
            <a:r>
              <a:rPr lang="en-US" dirty="0" err="1" smtClean="0"/>
              <a:t>hawaiian</a:t>
            </a:r>
            <a:r>
              <a:rPr lang="en-US" dirty="0" smtClean="0"/>
              <a:t> = </a:t>
            </a:r>
            <a:r>
              <a:rPr lang="en-US" dirty="0" err="1" smtClean="0"/>
              <a:t>cook.getPizza</a:t>
            </a:r>
            <a:r>
              <a:rPr lang="en-US" dirty="0" smtClean="0"/>
              <a:t>();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               </a:t>
            </a:r>
            <a:r>
              <a:rPr lang="en-US" dirty="0" err="1" smtClean="0"/>
              <a:t>cook.setPizzaBuilder</a:t>
            </a:r>
            <a:r>
              <a:rPr lang="en-US" dirty="0" smtClean="0"/>
              <a:t>(</a:t>
            </a:r>
            <a:r>
              <a:rPr lang="en-US" dirty="0" err="1" smtClean="0"/>
              <a:t>spicyPizzaBuilder</a:t>
            </a:r>
            <a:r>
              <a:rPr lang="en-US" dirty="0" smtClean="0"/>
              <a:t>);</a:t>
            </a:r>
          </a:p>
          <a:p>
            <a:pPr>
              <a:buNone/>
            </a:pPr>
            <a:r>
              <a:rPr lang="en-US" dirty="0" smtClean="0"/>
              <a:t>                </a:t>
            </a:r>
            <a:r>
              <a:rPr lang="en-US" dirty="0" err="1" smtClean="0"/>
              <a:t>cook.constructPizza</a:t>
            </a:r>
            <a:r>
              <a:rPr lang="en-US" dirty="0" smtClean="0"/>
              <a:t>();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               Pizza spicy = </a:t>
            </a:r>
            <a:r>
              <a:rPr lang="en-US" dirty="0" err="1" smtClean="0"/>
              <a:t>cook.getPizza</a:t>
            </a:r>
            <a:r>
              <a:rPr lang="en-US" dirty="0" smtClean="0"/>
              <a:t>();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       }</a:t>
            </a:r>
          </a:p>
          <a:p>
            <a:pPr>
              <a:buNone/>
            </a:pPr>
            <a:r>
              <a:rPr lang="en-US" dirty="0" smtClean="0"/>
              <a:t>}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4800" b="1" dirty="0" err="1" smtClean="0"/>
              <a:t>Prototype</a:t>
            </a:r>
            <a:r>
              <a:rPr lang="es-ES" sz="4800" b="1" dirty="0" smtClean="0"/>
              <a:t> (</a:t>
            </a:r>
            <a:r>
              <a:rPr lang="es-ES" sz="4800" dirty="0" err="1" smtClean="0"/>
              <a:t>Prototipador</a:t>
            </a:r>
            <a:r>
              <a:rPr lang="es-ES" sz="4800" b="1" dirty="0" smtClean="0"/>
              <a:t>)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S" dirty="0" smtClean="0"/>
              <a:t>Este patrón es utilizado cuando el tipo de objetos a crearse esta determinado por una instancia </a:t>
            </a:r>
            <a:r>
              <a:rPr lang="es-ES" dirty="0" err="1" smtClean="0"/>
              <a:t>prototipada</a:t>
            </a:r>
            <a:r>
              <a:rPr lang="es-ES" dirty="0" smtClean="0"/>
              <a:t>. El cual es clonada para producir nuevos objetos.</a:t>
            </a:r>
          </a:p>
          <a:p>
            <a:r>
              <a:rPr lang="es-ES" dirty="0" smtClean="0"/>
              <a:t>Este </a:t>
            </a:r>
            <a:r>
              <a:rPr lang="es-ES" dirty="0" err="1" smtClean="0"/>
              <a:t>patron</a:t>
            </a:r>
            <a:r>
              <a:rPr lang="es-ES" dirty="0" smtClean="0"/>
              <a:t> es usado:</a:t>
            </a:r>
          </a:p>
          <a:p>
            <a:pPr lvl="1"/>
            <a:r>
              <a:rPr lang="es-ES" dirty="0" smtClean="0"/>
              <a:t>Para evitar subclases de un objeto creador en la aplicación cliente, como lo hace el </a:t>
            </a:r>
            <a:r>
              <a:rPr lang="es-ES" dirty="0" err="1" smtClean="0"/>
              <a:t>patron</a:t>
            </a:r>
            <a:r>
              <a:rPr lang="es-ES" dirty="0" smtClean="0"/>
              <a:t> </a:t>
            </a:r>
            <a:r>
              <a:rPr lang="es-ES" dirty="0" err="1" smtClean="0"/>
              <a:t>Abstract</a:t>
            </a:r>
            <a:endParaRPr lang="es-ES" dirty="0" smtClean="0"/>
          </a:p>
          <a:p>
            <a:pPr lvl="1"/>
            <a:r>
              <a:rPr lang="es-ES" dirty="0" smtClean="0"/>
              <a:t>Para evitar el costo de la herencia cuando se crean nuevos objetos de la manera tradicional</a:t>
            </a:r>
          </a:p>
          <a:p>
            <a:r>
              <a:rPr lang="es-ES" dirty="0" smtClean="0"/>
              <a:t>Para implementar este patrón se debe declarar una clase base abstracta que especifique el método virtual clone().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071538" y="0"/>
            <a:ext cx="7772400" cy="962025"/>
          </a:xfrm>
        </p:spPr>
        <p:txBody>
          <a:bodyPr/>
          <a:lstStyle/>
          <a:p>
            <a:pPr eaLnBrk="1" hangingPunct="1">
              <a:defRPr/>
            </a:pPr>
            <a:r>
              <a:rPr lang="es-BO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Cooper Black" pitchFamily="18" charset="0"/>
              </a:rPr>
              <a:t>El Patrón de Diseño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285720" y="1142984"/>
            <a:ext cx="8572560" cy="4955203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265113" indent="-265113" algn="just">
              <a:buClr>
                <a:srgbClr val="FFFF00"/>
              </a:buClr>
              <a:buFont typeface="Arial" pitchFamily="34" charset="0"/>
              <a:buChar char="•"/>
              <a:defRPr/>
            </a:pPr>
            <a:r>
              <a:rPr lang="es-BO" sz="2400" dirty="0" smtClean="0">
                <a:solidFill>
                  <a:schemeClr val="accent3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Refleja </a:t>
            </a:r>
            <a:r>
              <a:rPr lang="es-BO" sz="2400" dirty="0">
                <a:solidFill>
                  <a:schemeClr val="accent3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el rediseño y modificación que se realiza para conseguir mayor reutilización y flexibilidad en el producto </a:t>
            </a:r>
            <a:r>
              <a:rPr lang="es-BO" sz="2400" dirty="0" smtClean="0">
                <a:solidFill>
                  <a:schemeClr val="accent3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SW</a:t>
            </a:r>
          </a:p>
          <a:p>
            <a:pPr marL="265113" indent="-265113" algn="just">
              <a:buClr>
                <a:srgbClr val="FFFF00"/>
              </a:buClr>
              <a:buFont typeface="Arial" pitchFamily="34" charset="0"/>
              <a:buChar char="•"/>
              <a:defRPr/>
            </a:pPr>
            <a:r>
              <a:rPr lang="es-BO" sz="2400" dirty="0" smtClean="0">
                <a:solidFill>
                  <a:schemeClr val="accent3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Nomina</a:t>
            </a:r>
            <a:r>
              <a:rPr lang="es-BO" sz="2400" dirty="0">
                <a:solidFill>
                  <a:schemeClr val="accent3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, abstrae e identifica los aspectos clave de una estructura de diseño común, lo que los hace útiles para crear un diseño reutilizable. </a:t>
            </a:r>
            <a:endParaRPr lang="es-BO" sz="2400" dirty="0" smtClean="0">
              <a:solidFill>
                <a:schemeClr val="accent3">
                  <a:lumMod val="8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265113" indent="-265113" algn="just">
              <a:buClr>
                <a:srgbClr val="FFFF00"/>
              </a:buClr>
              <a:buFont typeface="Arial" pitchFamily="34" charset="0"/>
              <a:buChar char="•"/>
              <a:defRPr/>
            </a:pPr>
            <a:r>
              <a:rPr lang="es-BO" sz="2400" dirty="0" smtClean="0">
                <a:solidFill>
                  <a:schemeClr val="accent3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Identifica </a:t>
            </a:r>
            <a:r>
              <a:rPr lang="es-BO" sz="2400" dirty="0">
                <a:solidFill>
                  <a:schemeClr val="accent3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las clases e instancias participantes, sus roles y colaboraciones, y la distribución de responsabilidades</a:t>
            </a:r>
            <a:r>
              <a:rPr lang="es-BO" sz="2400" dirty="0" smtClean="0">
                <a:solidFill>
                  <a:schemeClr val="accent3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</a:p>
          <a:p>
            <a:pPr marL="265113" indent="-265113" algn="just">
              <a:buClr>
                <a:srgbClr val="FFFF00"/>
              </a:buClr>
              <a:buFont typeface="Arial" pitchFamily="34" charset="0"/>
              <a:buChar char="•"/>
              <a:defRPr/>
            </a:pPr>
            <a:r>
              <a:rPr lang="es-BO" sz="2400" dirty="0" smtClean="0">
                <a:solidFill>
                  <a:schemeClr val="accent3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Cada patrón se </a:t>
            </a:r>
            <a:r>
              <a:rPr lang="es-BO" sz="2400" dirty="0">
                <a:solidFill>
                  <a:schemeClr val="accent3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centra en un problema concreto, describiendo cuándo aplicarlo y si tiene sentido hacerlo teniendo en cuenta otras restricciones de diseño, así como las consecuencias, ventajas e inconvenientes de su uso.</a:t>
            </a:r>
          </a:p>
          <a:p>
            <a:pPr algn="just">
              <a:defRPr/>
            </a:pPr>
            <a:endParaRPr lang="es-BO" sz="2800" dirty="0">
              <a:solidFill>
                <a:schemeClr val="accent3">
                  <a:lumMod val="8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BO" dirty="0" err="1" smtClean="0"/>
              <a:t>Prototype</a:t>
            </a:r>
            <a:r>
              <a:rPr lang="es-BO" dirty="0" smtClean="0"/>
              <a:t> (Ejemplo)</a:t>
            </a:r>
            <a:endParaRPr lang="en-US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1000" dirty="0" smtClean="0"/>
              <a:t>/**</a:t>
            </a:r>
          </a:p>
          <a:p>
            <a:pPr>
              <a:buNone/>
            </a:pPr>
            <a:r>
              <a:rPr lang="en-US" sz="1000" dirty="0" smtClean="0"/>
              <a:t> * Prototype Class</a:t>
            </a:r>
          </a:p>
          <a:p>
            <a:pPr>
              <a:buNone/>
            </a:pPr>
            <a:r>
              <a:rPr lang="en-US" sz="1000" dirty="0" smtClean="0"/>
              <a:t> */</a:t>
            </a:r>
          </a:p>
          <a:p>
            <a:pPr>
              <a:buNone/>
            </a:pPr>
            <a:r>
              <a:rPr lang="en-US" sz="1000" dirty="0" smtClean="0"/>
              <a:t>abstract class </a:t>
            </a:r>
            <a:r>
              <a:rPr lang="en-US" sz="1000" dirty="0" err="1" smtClean="0"/>
              <a:t>PrototypeFactory</a:t>
            </a:r>
            <a:r>
              <a:rPr lang="en-US" sz="1000" dirty="0" smtClean="0"/>
              <a:t> implements </a:t>
            </a:r>
            <a:r>
              <a:rPr lang="en-US" sz="1000" dirty="0" err="1" smtClean="0"/>
              <a:t>Cloneable</a:t>
            </a:r>
            <a:r>
              <a:rPr lang="en-US" sz="1000" dirty="0" smtClean="0"/>
              <a:t> {</a:t>
            </a:r>
          </a:p>
          <a:p>
            <a:pPr>
              <a:buNone/>
            </a:pPr>
            <a:r>
              <a:rPr lang="en-US" sz="1000" dirty="0" smtClean="0"/>
              <a:t>    public Object clone() throws </a:t>
            </a:r>
            <a:r>
              <a:rPr lang="en-US" sz="1000" dirty="0" err="1" smtClean="0"/>
              <a:t>CloneNotSupportedException</a:t>
            </a:r>
            <a:r>
              <a:rPr lang="en-US" sz="1000" dirty="0" smtClean="0"/>
              <a:t> {</a:t>
            </a:r>
          </a:p>
          <a:p>
            <a:pPr>
              <a:buNone/>
            </a:pPr>
            <a:r>
              <a:rPr lang="en-US" sz="1000" dirty="0" smtClean="0"/>
              <a:t>        // call </a:t>
            </a:r>
            <a:r>
              <a:rPr lang="en-US" sz="1000" dirty="0" err="1" smtClean="0"/>
              <a:t>Object.clone</a:t>
            </a:r>
            <a:r>
              <a:rPr lang="en-US" sz="1000" dirty="0" smtClean="0"/>
              <a:t>()</a:t>
            </a:r>
          </a:p>
          <a:p>
            <a:pPr>
              <a:buNone/>
            </a:pPr>
            <a:r>
              <a:rPr lang="en-US" sz="1000" dirty="0" smtClean="0"/>
              <a:t>        </a:t>
            </a:r>
            <a:r>
              <a:rPr lang="en-US" sz="1000" dirty="0" err="1" smtClean="0"/>
              <a:t>PrototypeFactory</a:t>
            </a:r>
            <a:r>
              <a:rPr lang="en-US" sz="1000" dirty="0" smtClean="0"/>
              <a:t> copy = (</a:t>
            </a:r>
            <a:r>
              <a:rPr lang="en-US" sz="1000" dirty="0" err="1" smtClean="0"/>
              <a:t>PrototypeFactory</a:t>
            </a:r>
            <a:r>
              <a:rPr lang="en-US" sz="1000" dirty="0" smtClean="0"/>
              <a:t>) </a:t>
            </a:r>
            <a:r>
              <a:rPr lang="en-US" sz="1000" dirty="0" err="1" smtClean="0"/>
              <a:t>super.clone</a:t>
            </a:r>
            <a:r>
              <a:rPr lang="en-US" sz="1000" dirty="0" smtClean="0"/>
              <a:t>();</a:t>
            </a:r>
          </a:p>
          <a:p>
            <a:pPr>
              <a:buNone/>
            </a:pPr>
            <a:r>
              <a:rPr lang="en-US" sz="1000" dirty="0" smtClean="0"/>
              <a:t>        //In an actual implementation of this pattern you might now change references to</a:t>
            </a:r>
          </a:p>
          <a:p>
            <a:pPr>
              <a:buNone/>
            </a:pPr>
            <a:r>
              <a:rPr lang="en-US" sz="1000" dirty="0" smtClean="0"/>
              <a:t>        //the expensive to produce parts from the copies that are held inside the prototype.</a:t>
            </a:r>
          </a:p>
          <a:p>
            <a:pPr>
              <a:buNone/>
            </a:pPr>
            <a:r>
              <a:rPr lang="en-US" sz="1000" dirty="0" smtClean="0"/>
              <a:t>        return copy;</a:t>
            </a:r>
          </a:p>
          <a:p>
            <a:pPr>
              <a:buNone/>
            </a:pPr>
            <a:r>
              <a:rPr lang="en-US" sz="1000" dirty="0" smtClean="0"/>
              <a:t>    }</a:t>
            </a:r>
          </a:p>
          <a:p>
            <a:pPr>
              <a:buNone/>
            </a:pPr>
            <a:r>
              <a:rPr lang="en-US" sz="1000" dirty="0" smtClean="0"/>
              <a:t>    abstract void </a:t>
            </a:r>
            <a:r>
              <a:rPr lang="en-US" sz="1000" dirty="0" err="1" smtClean="0"/>
              <a:t>prototypeFactory</a:t>
            </a:r>
            <a:r>
              <a:rPr lang="en-US" sz="1000" dirty="0" smtClean="0"/>
              <a:t>(</a:t>
            </a:r>
            <a:r>
              <a:rPr lang="en-US" sz="1000" dirty="0" err="1" smtClean="0"/>
              <a:t>int</a:t>
            </a:r>
            <a:r>
              <a:rPr lang="en-US" sz="1000" dirty="0" smtClean="0"/>
              <a:t> x);</a:t>
            </a:r>
          </a:p>
          <a:p>
            <a:pPr>
              <a:buNone/>
            </a:pPr>
            <a:r>
              <a:rPr lang="en-US" sz="1000" dirty="0" smtClean="0"/>
              <a:t>    abstract void </a:t>
            </a:r>
            <a:r>
              <a:rPr lang="en-US" sz="1000" dirty="0" err="1" smtClean="0"/>
              <a:t>printValue</a:t>
            </a:r>
            <a:r>
              <a:rPr lang="en-US" sz="1000" dirty="0" smtClean="0"/>
              <a:t>();</a:t>
            </a:r>
          </a:p>
          <a:p>
            <a:pPr>
              <a:buNone/>
            </a:pPr>
            <a:r>
              <a:rPr lang="en-US" sz="1000" dirty="0" smtClean="0"/>
              <a:t>}</a:t>
            </a:r>
          </a:p>
          <a:p>
            <a:pPr>
              <a:buNone/>
            </a:pPr>
            <a:r>
              <a:rPr lang="en-US" sz="1000" dirty="0" smtClean="0"/>
              <a:t> </a:t>
            </a:r>
          </a:p>
          <a:p>
            <a:pPr>
              <a:buNone/>
            </a:pPr>
            <a:r>
              <a:rPr lang="en-US" sz="1000" dirty="0" smtClean="0"/>
              <a:t>/**</a:t>
            </a:r>
          </a:p>
          <a:p>
            <a:pPr>
              <a:buNone/>
            </a:pPr>
            <a:r>
              <a:rPr lang="en-US" sz="1000" dirty="0" smtClean="0"/>
              <a:t> * Concrete Prototypes to clone</a:t>
            </a:r>
          </a:p>
          <a:p>
            <a:pPr>
              <a:buNone/>
            </a:pPr>
            <a:r>
              <a:rPr lang="en-US" sz="1000" dirty="0" smtClean="0"/>
              <a:t> */</a:t>
            </a:r>
          </a:p>
          <a:p>
            <a:pPr>
              <a:buNone/>
            </a:pPr>
            <a:r>
              <a:rPr lang="en-US" sz="1000" dirty="0" smtClean="0"/>
              <a:t>class </a:t>
            </a:r>
            <a:r>
              <a:rPr lang="en-US" sz="1000" dirty="0" err="1" smtClean="0"/>
              <a:t>PrototypeImpl</a:t>
            </a:r>
            <a:r>
              <a:rPr lang="en-US" sz="1000" dirty="0" smtClean="0"/>
              <a:t> extends </a:t>
            </a:r>
            <a:r>
              <a:rPr lang="en-US" sz="1000" dirty="0" err="1" smtClean="0"/>
              <a:t>PrototypeFactory</a:t>
            </a:r>
            <a:r>
              <a:rPr lang="en-US" sz="1000" dirty="0" smtClean="0"/>
              <a:t> {</a:t>
            </a:r>
          </a:p>
          <a:p>
            <a:pPr>
              <a:buNone/>
            </a:pPr>
            <a:r>
              <a:rPr lang="en-US" sz="1000" dirty="0" smtClean="0"/>
              <a:t>    </a:t>
            </a:r>
            <a:r>
              <a:rPr lang="en-US" sz="1000" dirty="0" err="1" smtClean="0"/>
              <a:t>int</a:t>
            </a:r>
            <a:r>
              <a:rPr lang="en-US" sz="1000" dirty="0" smtClean="0"/>
              <a:t> x;</a:t>
            </a:r>
          </a:p>
          <a:p>
            <a:pPr>
              <a:buNone/>
            </a:pPr>
            <a:r>
              <a:rPr lang="en-US" sz="1000" dirty="0" smtClean="0"/>
              <a:t>    public </a:t>
            </a:r>
            <a:r>
              <a:rPr lang="en-US" sz="1000" dirty="0" err="1" smtClean="0"/>
              <a:t>PrototypeImpl</a:t>
            </a:r>
            <a:r>
              <a:rPr lang="en-US" sz="1000" dirty="0" smtClean="0"/>
              <a:t>(</a:t>
            </a:r>
            <a:r>
              <a:rPr lang="en-US" sz="1000" dirty="0" err="1" smtClean="0"/>
              <a:t>int</a:t>
            </a:r>
            <a:r>
              <a:rPr lang="en-US" sz="1000" dirty="0" smtClean="0"/>
              <a:t> x) {</a:t>
            </a:r>
          </a:p>
          <a:p>
            <a:pPr>
              <a:buNone/>
            </a:pPr>
            <a:r>
              <a:rPr lang="en-US" sz="1000" dirty="0" smtClean="0"/>
              <a:t>        </a:t>
            </a:r>
            <a:r>
              <a:rPr lang="en-US" sz="1000" dirty="0" err="1" smtClean="0"/>
              <a:t>this.x</a:t>
            </a:r>
            <a:r>
              <a:rPr lang="en-US" sz="1000" dirty="0" smtClean="0"/>
              <a:t> = x;</a:t>
            </a:r>
          </a:p>
          <a:p>
            <a:pPr>
              <a:buNone/>
            </a:pPr>
            <a:r>
              <a:rPr lang="en-US" sz="1000" dirty="0" smtClean="0"/>
              <a:t>    }</a:t>
            </a:r>
          </a:p>
          <a:p>
            <a:pPr>
              <a:buNone/>
            </a:pPr>
            <a:r>
              <a:rPr lang="en-US" sz="1000" dirty="0" smtClean="0"/>
              <a:t>    @Override</a:t>
            </a:r>
          </a:p>
          <a:p>
            <a:pPr>
              <a:buNone/>
            </a:pPr>
            <a:r>
              <a:rPr lang="en-US" sz="1000" dirty="0" smtClean="0"/>
              <a:t>    void </a:t>
            </a:r>
            <a:r>
              <a:rPr lang="en-US" sz="1000" dirty="0" err="1" smtClean="0"/>
              <a:t>prototypeFactory</a:t>
            </a:r>
            <a:r>
              <a:rPr lang="en-US" sz="1000" dirty="0" smtClean="0"/>
              <a:t>(</a:t>
            </a:r>
            <a:r>
              <a:rPr lang="en-US" sz="1000" dirty="0" err="1" smtClean="0"/>
              <a:t>int</a:t>
            </a:r>
            <a:r>
              <a:rPr lang="en-US" sz="1000" dirty="0" smtClean="0"/>
              <a:t> x) {</a:t>
            </a:r>
          </a:p>
          <a:p>
            <a:pPr>
              <a:buNone/>
            </a:pPr>
            <a:r>
              <a:rPr lang="en-US" sz="1000" dirty="0" smtClean="0"/>
              <a:t>        </a:t>
            </a:r>
            <a:r>
              <a:rPr lang="en-US" sz="1000" dirty="0" err="1" smtClean="0"/>
              <a:t>this.x</a:t>
            </a:r>
            <a:r>
              <a:rPr lang="en-US" sz="1000" dirty="0" smtClean="0"/>
              <a:t> = x;</a:t>
            </a:r>
          </a:p>
          <a:p>
            <a:pPr>
              <a:buNone/>
            </a:pPr>
            <a:r>
              <a:rPr lang="en-US" sz="1000" dirty="0" smtClean="0"/>
              <a:t>    }</a:t>
            </a:r>
          </a:p>
          <a:p>
            <a:pPr>
              <a:buNone/>
            </a:pPr>
            <a:r>
              <a:rPr lang="en-US" sz="1000" dirty="0" smtClean="0"/>
              <a:t>    public void </a:t>
            </a:r>
            <a:r>
              <a:rPr lang="en-US" sz="1000" dirty="0" err="1" smtClean="0"/>
              <a:t>printValue</a:t>
            </a:r>
            <a:r>
              <a:rPr lang="en-US" sz="1000" dirty="0" smtClean="0"/>
              <a:t>() {</a:t>
            </a:r>
          </a:p>
          <a:p>
            <a:pPr>
              <a:buNone/>
            </a:pPr>
            <a:r>
              <a:rPr lang="en-US" sz="1000" dirty="0" smtClean="0"/>
              <a:t>        </a:t>
            </a:r>
            <a:r>
              <a:rPr lang="en-US" sz="1000" dirty="0" err="1" smtClean="0"/>
              <a:t>System.out.println</a:t>
            </a:r>
            <a:r>
              <a:rPr lang="en-US" sz="1000" dirty="0" smtClean="0"/>
              <a:t>("Value :" + x);</a:t>
            </a:r>
          </a:p>
          <a:p>
            <a:pPr>
              <a:buNone/>
            </a:pPr>
            <a:r>
              <a:rPr lang="en-US" sz="1000" dirty="0" smtClean="0"/>
              <a:t>    }</a:t>
            </a:r>
          </a:p>
          <a:p>
            <a:pPr>
              <a:buNone/>
            </a:pPr>
            <a:r>
              <a:rPr lang="en-US" sz="1000" dirty="0" smtClean="0"/>
              <a:t>}</a:t>
            </a:r>
          </a:p>
          <a:p>
            <a:pPr>
              <a:buNone/>
            </a:pPr>
            <a:endParaRPr lang="en-US" sz="1000" dirty="0"/>
          </a:p>
        </p:txBody>
      </p:sp>
      <p:sp>
        <p:nvSpPr>
          <p:cNvPr id="5" name="4 Marcador de contenido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1000" dirty="0" smtClean="0"/>
              <a:t>/**</a:t>
            </a:r>
          </a:p>
          <a:p>
            <a:pPr>
              <a:buNone/>
            </a:pPr>
            <a:r>
              <a:rPr lang="en-US" sz="1000" dirty="0" smtClean="0"/>
              <a:t> * Client Class</a:t>
            </a:r>
          </a:p>
          <a:p>
            <a:pPr>
              <a:buNone/>
            </a:pPr>
            <a:r>
              <a:rPr lang="en-US" sz="1000" dirty="0" smtClean="0"/>
              <a:t> */</a:t>
            </a:r>
          </a:p>
          <a:p>
            <a:pPr>
              <a:buNone/>
            </a:pPr>
            <a:r>
              <a:rPr lang="en-US" sz="1000" dirty="0" smtClean="0"/>
              <a:t>public class </a:t>
            </a:r>
            <a:r>
              <a:rPr lang="en-US" sz="1000" dirty="0" err="1" smtClean="0"/>
              <a:t>PrototypeExample</a:t>
            </a:r>
            <a:r>
              <a:rPr lang="en-US" sz="1000" dirty="0" smtClean="0"/>
              <a:t> {</a:t>
            </a:r>
          </a:p>
          <a:p>
            <a:pPr>
              <a:buNone/>
            </a:pPr>
            <a:r>
              <a:rPr lang="en-US" sz="1000" dirty="0" smtClean="0"/>
              <a:t>    private </a:t>
            </a:r>
            <a:r>
              <a:rPr lang="en-US" sz="1000" dirty="0" err="1" smtClean="0"/>
              <a:t>PrototypeFactory</a:t>
            </a:r>
            <a:r>
              <a:rPr lang="en-US" sz="1000" dirty="0" smtClean="0"/>
              <a:t> example; // Could have been a private </a:t>
            </a:r>
            <a:r>
              <a:rPr lang="en-US" sz="1000" dirty="0" err="1" smtClean="0"/>
              <a:t>Cloneable</a:t>
            </a:r>
            <a:r>
              <a:rPr lang="en-US" sz="1000" dirty="0" smtClean="0"/>
              <a:t> example.</a:t>
            </a:r>
          </a:p>
          <a:p>
            <a:pPr>
              <a:buNone/>
            </a:pPr>
            <a:r>
              <a:rPr lang="en-US" sz="1000" dirty="0" smtClean="0"/>
              <a:t>    public </a:t>
            </a:r>
            <a:r>
              <a:rPr lang="en-US" sz="1000" dirty="0" err="1" smtClean="0"/>
              <a:t>PrototypeExample</a:t>
            </a:r>
            <a:r>
              <a:rPr lang="en-US" sz="1000" dirty="0" smtClean="0"/>
              <a:t>(</a:t>
            </a:r>
            <a:r>
              <a:rPr lang="en-US" sz="1000" dirty="0" err="1" smtClean="0"/>
              <a:t>PrototypeFactory</a:t>
            </a:r>
            <a:r>
              <a:rPr lang="en-US" sz="1000" dirty="0" smtClean="0"/>
              <a:t> example) {</a:t>
            </a:r>
          </a:p>
          <a:p>
            <a:pPr>
              <a:buNone/>
            </a:pPr>
            <a:r>
              <a:rPr lang="en-US" sz="1000" dirty="0" smtClean="0"/>
              <a:t>        </a:t>
            </a:r>
            <a:r>
              <a:rPr lang="en-US" sz="1000" dirty="0" err="1" smtClean="0"/>
              <a:t>this.example</a:t>
            </a:r>
            <a:r>
              <a:rPr lang="en-US" sz="1000" dirty="0" smtClean="0"/>
              <a:t> = example;</a:t>
            </a:r>
          </a:p>
          <a:p>
            <a:pPr>
              <a:buNone/>
            </a:pPr>
            <a:r>
              <a:rPr lang="en-US" sz="1000" dirty="0" smtClean="0"/>
              <a:t>    }</a:t>
            </a:r>
          </a:p>
          <a:p>
            <a:pPr>
              <a:buNone/>
            </a:pPr>
            <a:r>
              <a:rPr lang="en-US" sz="1000" dirty="0" smtClean="0"/>
              <a:t>    public </a:t>
            </a:r>
            <a:r>
              <a:rPr lang="en-US" sz="1000" dirty="0" err="1" smtClean="0"/>
              <a:t>PrototypeFactory</a:t>
            </a:r>
            <a:r>
              <a:rPr lang="en-US" sz="1000" dirty="0" smtClean="0"/>
              <a:t> </a:t>
            </a:r>
            <a:r>
              <a:rPr lang="en-US" sz="1000" dirty="0" err="1" smtClean="0"/>
              <a:t>makeCopy</a:t>
            </a:r>
            <a:r>
              <a:rPr lang="en-US" sz="1000" dirty="0" smtClean="0"/>
              <a:t>() throws </a:t>
            </a:r>
            <a:r>
              <a:rPr lang="en-US" sz="1000" dirty="0" err="1" smtClean="0"/>
              <a:t>CloneNotSupportedException</a:t>
            </a:r>
            <a:r>
              <a:rPr lang="en-US" sz="1000" dirty="0" smtClean="0"/>
              <a:t> {</a:t>
            </a:r>
          </a:p>
          <a:p>
            <a:pPr>
              <a:buNone/>
            </a:pPr>
            <a:r>
              <a:rPr lang="en-US" sz="1000" dirty="0" smtClean="0"/>
              <a:t>        return (</a:t>
            </a:r>
            <a:r>
              <a:rPr lang="en-US" sz="1000" dirty="0" err="1" smtClean="0"/>
              <a:t>PrototypeFactory</a:t>
            </a:r>
            <a:r>
              <a:rPr lang="en-US" sz="1000" dirty="0" smtClean="0"/>
              <a:t>) </a:t>
            </a:r>
            <a:r>
              <a:rPr lang="en-US" sz="1000" dirty="0" err="1" smtClean="0"/>
              <a:t>this.example.clone</a:t>
            </a:r>
            <a:r>
              <a:rPr lang="en-US" sz="1000" dirty="0" smtClean="0"/>
              <a:t>();</a:t>
            </a:r>
          </a:p>
          <a:p>
            <a:pPr>
              <a:buNone/>
            </a:pPr>
            <a:r>
              <a:rPr lang="en-US" sz="1000" dirty="0" smtClean="0"/>
              <a:t>    }</a:t>
            </a:r>
          </a:p>
          <a:p>
            <a:pPr>
              <a:buNone/>
            </a:pPr>
            <a:r>
              <a:rPr lang="en-US" sz="1000" dirty="0" smtClean="0"/>
              <a:t>    public static void main(String </a:t>
            </a:r>
            <a:r>
              <a:rPr lang="en-US" sz="1000" dirty="0" err="1" smtClean="0"/>
              <a:t>args</a:t>
            </a:r>
            <a:r>
              <a:rPr lang="en-US" sz="1000" dirty="0" smtClean="0"/>
              <a:t>[]) {</a:t>
            </a:r>
          </a:p>
          <a:p>
            <a:pPr>
              <a:buNone/>
            </a:pPr>
            <a:r>
              <a:rPr lang="en-US" sz="1000" dirty="0" smtClean="0"/>
              <a:t>        try {</a:t>
            </a:r>
          </a:p>
          <a:p>
            <a:pPr>
              <a:buNone/>
            </a:pPr>
            <a:r>
              <a:rPr lang="en-US" sz="1000" dirty="0" smtClean="0"/>
              <a:t>            </a:t>
            </a:r>
            <a:r>
              <a:rPr lang="en-US" sz="1000" dirty="0" err="1" smtClean="0"/>
              <a:t>PrototypeFactory</a:t>
            </a:r>
            <a:r>
              <a:rPr lang="en-US" sz="1000" dirty="0" smtClean="0"/>
              <a:t> </a:t>
            </a:r>
            <a:r>
              <a:rPr lang="en-US" sz="1000" dirty="0" err="1" smtClean="0"/>
              <a:t>tempExample</a:t>
            </a:r>
            <a:r>
              <a:rPr lang="en-US" sz="1000" dirty="0" smtClean="0"/>
              <a:t> = null;</a:t>
            </a:r>
          </a:p>
          <a:p>
            <a:pPr>
              <a:buNone/>
            </a:pPr>
            <a:r>
              <a:rPr lang="en-US" sz="1000" dirty="0" smtClean="0"/>
              <a:t>            </a:t>
            </a:r>
            <a:r>
              <a:rPr lang="en-US" sz="1000" dirty="0" err="1" smtClean="0"/>
              <a:t>int</a:t>
            </a:r>
            <a:r>
              <a:rPr lang="en-US" sz="1000" dirty="0" smtClean="0"/>
              <a:t> num = 1000;</a:t>
            </a:r>
          </a:p>
          <a:p>
            <a:pPr>
              <a:buNone/>
            </a:pPr>
            <a:r>
              <a:rPr lang="en-US" sz="1000" dirty="0" smtClean="0"/>
              <a:t>            </a:t>
            </a:r>
            <a:r>
              <a:rPr lang="en-US" sz="1000" dirty="0" err="1" smtClean="0"/>
              <a:t>PrototypeFactory</a:t>
            </a:r>
            <a:r>
              <a:rPr lang="en-US" sz="1000" dirty="0" smtClean="0"/>
              <a:t> </a:t>
            </a:r>
            <a:r>
              <a:rPr lang="en-US" sz="1000" dirty="0" err="1" smtClean="0"/>
              <a:t>prot</a:t>
            </a:r>
            <a:r>
              <a:rPr lang="en-US" sz="1000" dirty="0" smtClean="0"/>
              <a:t> = new </a:t>
            </a:r>
            <a:r>
              <a:rPr lang="en-US" sz="1000" dirty="0" err="1" smtClean="0"/>
              <a:t>PrototypeImpl</a:t>
            </a:r>
            <a:r>
              <a:rPr lang="en-US" sz="1000" dirty="0" smtClean="0"/>
              <a:t>(1000);</a:t>
            </a:r>
          </a:p>
          <a:p>
            <a:pPr>
              <a:buNone/>
            </a:pPr>
            <a:r>
              <a:rPr lang="en-US" sz="1000" dirty="0" smtClean="0"/>
              <a:t>            </a:t>
            </a:r>
            <a:r>
              <a:rPr lang="en-US" sz="1000" dirty="0" err="1" smtClean="0"/>
              <a:t>PrototypeExample</a:t>
            </a:r>
            <a:r>
              <a:rPr lang="en-US" sz="1000" dirty="0" smtClean="0"/>
              <a:t> cm = new </a:t>
            </a:r>
            <a:r>
              <a:rPr lang="en-US" sz="1000" dirty="0" err="1" smtClean="0"/>
              <a:t>PrototypeExample</a:t>
            </a:r>
            <a:r>
              <a:rPr lang="en-US" sz="1000" dirty="0" smtClean="0"/>
              <a:t>(</a:t>
            </a:r>
            <a:r>
              <a:rPr lang="en-US" sz="1000" dirty="0" err="1" smtClean="0"/>
              <a:t>prot</a:t>
            </a:r>
            <a:r>
              <a:rPr lang="en-US" sz="1000" dirty="0" smtClean="0"/>
              <a:t>);</a:t>
            </a:r>
          </a:p>
          <a:p>
            <a:pPr>
              <a:buNone/>
            </a:pPr>
            <a:r>
              <a:rPr lang="en-US" sz="1000" dirty="0" smtClean="0"/>
              <a:t>            for (</a:t>
            </a:r>
            <a:r>
              <a:rPr lang="en-US" sz="1000" dirty="0" err="1" smtClean="0"/>
              <a:t>int</a:t>
            </a:r>
            <a:r>
              <a:rPr lang="en-US" sz="1000" dirty="0" smtClean="0"/>
              <a:t> </a:t>
            </a:r>
            <a:r>
              <a:rPr lang="en-US" sz="1000" dirty="0" err="1" smtClean="0"/>
              <a:t>i</a:t>
            </a:r>
            <a:r>
              <a:rPr lang="en-US" sz="1000" dirty="0" smtClean="0"/>
              <a:t> = 0; </a:t>
            </a:r>
            <a:r>
              <a:rPr lang="en-US" sz="1000" dirty="0" err="1" smtClean="0"/>
              <a:t>i</a:t>
            </a:r>
            <a:r>
              <a:rPr lang="en-US" sz="1000" dirty="0" smtClean="0"/>
              <a:t> &lt; 10; </a:t>
            </a:r>
            <a:r>
              <a:rPr lang="en-US" sz="1000" dirty="0" err="1" smtClean="0"/>
              <a:t>i</a:t>
            </a:r>
            <a:r>
              <a:rPr lang="en-US" sz="1000" dirty="0" smtClean="0"/>
              <a:t>++) {</a:t>
            </a:r>
          </a:p>
          <a:p>
            <a:pPr>
              <a:buNone/>
            </a:pPr>
            <a:r>
              <a:rPr lang="en-US" sz="1000" dirty="0" smtClean="0"/>
              <a:t>                </a:t>
            </a:r>
            <a:r>
              <a:rPr lang="en-US" sz="1000" dirty="0" err="1" smtClean="0"/>
              <a:t>tempExample</a:t>
            </a:r>
            <a:r>
              <a:rPr lang="en-US" sz="1000" dirty="0" smtClean="0"/>
              <a:t> = </a:t>
            </a:r>
            <a:r>
              <a:rPr lang="en-US" sz="1000" dirty="0" err="1" smtClean="0"/>
              <a:t>cm.makeCopy</a:t>
            </a:r>
            <a:r>
              <a:rPr lang="en-US" sz="1000" dirty="0" smtClean="0"/>
              <a:t>();</a:t>
            </a:r>
          </a:p>
          <a:p>
            <a:pPr>
              <a:buNone/>
            </a:pPr>
            <a:r>
              <a:rPr lang="en-US" sz="1000" dirty="0" smtClean="0"/>
              <a:t>                </a:t>
            </a:r>
            <a:r>
              <a:rPr lang="en-US" sz="1000" dirty="0" err="1" smtClean="0"/>
              <a:t>tempExample.prototypeFactory</a:t>
            </a:r>
            <a:r>
              <a:rPr lang="en-US" sz="1000" dirty="0" smtClean="0"/>
              <a:t>(</a:t>
            </a:r>
            <a:r>
              <a:rPr lang="en-US" sz="1000" dirty="0" err="1" smtClean="0"/>
              <a:t>i</a:t>
            </a:r>
            <a:r>
              <a:rPr lang="en-US" sz="1000" dirty="0" smtClean="0"/>
              <a:t> * num);</a:t>
            </a:r>
          </a:p>
          <a:p>
            <a:pPr>
              <a:buNone/>
            </a:pPr>
            <a:r>
              <a:rPr lang="en-US" sz="1000" dirty="0" smtClean="0"/>
              <a:t>                </a:t>
            </a:r>
            <a:r>
              <a:rPr lang="en-US" sz="1000" dirty="0" err="1" smtClean="0"/>
              <a:t>tempExample.printValue</a:t>
            </a:r>
            <a:r>
              <a:rPr lang="en-US" sz="1000" dirty="0" smtClean="0"/>
              <a:t>();</a:t>
            </a:r>
          </a:p>
          <a:p>
            <a:pPr>
              <a:buNone/>
            </a:pPr>
            <a:r>
              <a:rPr lang="en-US" sz="1000" dirty="0" smtClean="0"/>
              <a:t>            }</a:t>
            </a:r>
          </a:p>
          <a:p>
            <a:pPr>
              <a:buNone/>
            </a:pPr>
            <a:r>
              <a:rPr lang="en-US" sz="1000" dirty="0" smtClean="0"/>
              <a:t>        } catch (</a:t>
            </a:r>
            <a:r>
              <a:rPr lang="en-US" sz="1000" dirty="0" err="1" smtClean="0"/>
              <a:t>CloneNotSupportedException</a:t>
            </a:r>
            <a:r>
              <a:rPr lang="en-US" sz="1000" dirty="0" smtClean="0"/>
              <a:t> e) {</a:t>
            </a:r>
          </a:p>
          <a:p>
            <a:pPr>
              <a:buNone/>
            </a:pPr>
            <a:r>
              <a:rPr lang="en-US" sz="1000" dirty="0" smtClean="0"/>
              <a:t>            </a:t>
            </a:r>
            <a:r>
              <a:rPr lang="en-US" sz="1000" dirty="0" err="1" smtClean="0"/>
              <a:t>e.printStackTrace</a:t>
            </a:r>
            <a:r>
              <a:rPr lang="en-US" sz="1000" dirty="0" smtClean="0"/>
              <a:t>();</a:t>
            </a:r>
          </a:p>
          <a:p>
            <a:pPr>
              <a:buNone/>
            </a:pPr>
            <a:r>
              <a:rPr lang="en-US" sz="1000" dirty="0" smtClean="0"/>
              <a:t>        }</a:t>
            </a:r>
          </a:p>
          <a:p>
            <a:pPr>
              <a:buNone/>
            </a:pPr>
            <a:r>
              <a:rPr lang="en-US" sz="1000" dirty="0" smtClean="0"/>
              <a:t>    }</a:t>
            </a:r>
          </a:p>
          <a:p>
            <a:pPr>
              <a:buNone/>
            </a:pPr>
            <a:r>
              <a:rPr lang="en-US" sz="1000" dirty="0" smtClean="0"/>
              <a:t>}</a:t>
            </a:r>
          </a:p>
          <a:p>
            <a:pPr>
              <a:buNone/>
            </a:pPr>
            <a:r>
              <a:rPr lang="en-US" sz="1000" dirty="0" smtClean="0"/>
              <a:t> </a:t>
            </a:r>
            <a:endParaRPr 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0" y="2540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BO" b="1" dirty="0" smtClean="0"/>
              <a:t>Patrones estructurales</a:t>
            </a:r>
            <a:r>
              <a:rPr lang="es-ES" dirty="0" smtClean="0"/>
              <a:t/>
            </a:r>
            <a:br>
              <a:rPr lang="es-ES" dirty="0" smtClean="0"/>
            </a:br>
            <a:endParaRPr lang="es-ES" dirty="0"/>
          </a:p>
        </p:txBody>
      </p:sp>
      <p:graphicFrame>
        <p:nvGraphicFramePr>
          <p:cNvPr id="4" name="3 Diagrama"/>
          <p:cNvGraphicFramePr/>
          <p:nvPr/>
        </p:nvGraphicFramePr>
        <p:xfrm>
          <a:off x="0" y="928670"/>
          <a:ext cx="9144000" cy="55721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A5481-A295-4715-BFD4-6CAF3E6B0892}" type="slidenum">
              <a:rPr lang="en-US"/>
              <a:pPr/>
              <a:t>22</a:t>
            </a:fld>
            <a:endParaRPr lang="en-US"/>
          </a:p>
        </p:txBody>
      </p:sp>
      <p:sp>
        <p:nvSpPr>
          <p:cNvPr id="2232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cs typeface="Times" charset="0"/>
              </a:rPr>
              <a:t>Adapter</a:t>
            </a:r>
            <a:r>
              <a:rPr lang="en-US" dirty="0" smtClean="0"/>
              <a:t> </a:t>
            </a:r>
            <a:r>
              <a:rPr lang="en-US" dirty="0"/>
              <a:t>Pattern</a:t>
            </a:r>
          </a:p>
        </p:txBody>
      </p:sp>
      <p:sp>
        <p:nvSpPr>
          <p:cNvPr id="2232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>
              <a:lnSpc>
                <a:spcPct val="90000"/>
              </a:lnSpc>
            </a:pPr>
            <a:r>
              <a:rPr lang="es-ES" sz="2000" b="1" i="1" dirty="0" smtClean="0">
                <a:cs typeface="Times" charset="0"/>
              </a:rPr>
              <a:t>Contexto</a:t>
            </a:r>
            <a:r>
              <a:rPr lang="es-ES" sz="2000" dirty="0" smtClean="0">
                <a:cs typeface="Times" charset="0"/>
              </a:rPr>
              <a:t>: </a:t>
            </a:r>
          </a:p>
          <a:p>
            <a:pPr lvl="2">
              <a:lnSpc>
                <a:spcPct val="90000"/>
              </a:lnSpc>
            </a:pPr>
            <a:r>
              <a:rPr lang="es-ES" sz="2000" dirty="0" smtClean="0">
                <a:cs typeface="Times" charset="0"/>
              </a:rPr>
              <a:t>Se construye una jerarquía  heredable y se la quiere incorporar en una clase existente. </a:t>
            </a:r>
          </a:p>
          <a:p>
            <a:pPr lvl="2">
              <a:lnSpc>
                <a:spcPct val="90000"/>
              </a:lnSpc>
            </a:pPr>
            <a:r>
              <a:rPr lang="es-ES" sz="2000" dirty="0" smtClean="0">
                <a:cs typeface="Times" charset="0"/>
              </a:rPr>
              <a:t>La clase </a:t>
            </a:r>
            <a:r>
              <a:rPr lang="es-ES" sz="2000" dirty="0" err="1" smtClean="0">
                <a:cs typeface="Times" charset="0"/>
              </a:rPr>
              <a:t>reusada</a:t>
            </a:r>
            <a:r>
              <a:rPr lang="es-ES" sz="2000" dirty="0" smtClean="0">
                <a:cs typeface="Times" charset="0"/>
              </a:rPr>
              <a:t> muy frecuentemente es parte de su propia jerarquía heredable.</a:t>
            </a:r>
          </a:p>
          <a:p>
            <a:pPr lvl="1" algn="just">
              <a:lnSpc>
                <a:spcPct val="90000"/>
              </a:lnSpc>
            </a:pPr>
            <a:r>
              <a:rPr lang="es-ES" sz="2000" b="1" i="1" dirty="0" smtClean="0">
                <a:cs typeface="Times" charset="0"/>
              </a:rPr>
              <a:t>Problema</a:t>
            </a:r>
            <a:r>
              <a:rPr lang="es-ES" sz="2000" dirty="0" smtClean="0">
                <a:cs typeface="Times" charset="0"/>
              </a:rPr>
              <a:t>: </a:t>
            </a:r>
          </a:p>
          <a:p>
            <a:pPr lvl="2" algn="just">
              <a:lnSpc>
                <a:spcPct val="90000"/>
              </a:lnSpc>
            </a:pPr>
            <a:r>
              <a:rPr lang="es-ES" sz="2000" dirty="0" smtClean="0">
                <a:cs typeface="Times" charset="0"/>
              </a:rPr>
              <a:t>Como obtener el polimorfismo cuando se </a:t>
            </a:r>
            <a:r>
              <a:rPr lang="es-ES" sz="2000" dirty="0" err="1" smtClean="0">
                <a:cs typeface="Times" charset="0"/>
              </a:rPr>
              <a:t>reusa</a:t>
            </a:r>
            <a:r>
              <a:rPr lang="es-ES" sz="2000" dirty="0" smtClean="0">
                <a:cs typeface="Times" charset="0"/>
              </a:rPr>
              <a:t> una clase cuyos métodos:</a:t>
            </a:r>
          </a:p>
          <a:p>
            <a:pPr lvl="3" algn="just">
              <a:lnSpc>
                <a:spcPct val="90000"/>
              </a:lnSpc>
            </a:pPr>
            <a:r>
              <a:rPr lang="es-ES" sz="1800" dirty="0" smtClean="0">
                <a:cs typeface="Times" charset="0"/>
              </a:rPr>
              <a:t>Tiene la misma función</a:t>
            </a:r>
          </a:p>
          <a:p>
            <a:pPr lvl="3" algn="just">
              <a:lnSpc>
                <a:spcPct val="90000"/>
              </a:lnSpc>
            </a:pPr>
            <a:r>
              <a:rPr lang="es-ES" sz="1800" dirty="0" smtClean="0">
                <a:cs typeface="Times" charset="0"/>
              </a:rPr>
              <a:t>Pero no en mismo nombre</a:t>
            </a:r>
          </a:p>
          <a:p>
            <a:pPr lvl="2" algn="just">
              <a:lnSpc>
                <a:spcPct val="90000"/>
              </a:lnSpc>
              <a:buFontTx/>
              <a:buNone/>
            </a:pPr>
            <a:r>
              <a:rPr lang="es-ES" sz="2000" dirty="0" smtClean="0">
                <a:cs typeface="Times" charset="0"/>
              </a:rPr>
              <a:t>	como los otros métodos en la jerarquía?</a:t>
            </a:r>
          </a:p>
          <a:p>
            <a:pPr lvl="1" algn="just">
              <a:lnSpc>
                <a:spcPct val="90000"/>
              </a:lnSpc>
            </a:pPr>
            <a:r>
              <a:rPr lang="es-ES" sz="2000" b="1" i="1" dirty="0" smtClean="0">
                <a:cs typeface="Times" charset="0"/>
              </a:rPr>
              <a:t>Fuerzas</a:t>
            </a:r>
            <a:r>
              <a:rPr lang="es-ES" sz="2000" dirty="0" smtClean="0">
                <a:cs typeface="Times" charset="0"/>
              </a:rPr>
              <a:t>: </a:t>
            </a:r>
          </a:p>
          <a:p>
            <a:pPr lvl="2" algn="just">
              <a:lnSpc>
                <a:spcPct val="90000"/>
              </a:lnSpc>
            </a:pPr>
            <a:r>
              <a:rPr lang="es-ES" sz="2000" dirty="0" smtClean="0">
                <a:cs typeface="Times" charset="0"/>
              </a:rPr>
              <a:t>No se desea acceder a la herencia múltiple o no se la quiere usar.</a:t>
            </a:r>
            <a:endParaRPr lang="es-ES" sz="2000" dirty="0">
              <a:cs typeface="Time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Times" charset="0"/>
              </a:rPr>
              <a:t>Adapter</a:t>
            </a:r>
          </a:p>
        </p:txBody>
      </p:sp>
      <p:sp>
        <p:nvSpPr>
          <p:cNvPr id="22528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876300" y="1371600"/>
            <a:ext cx="3695700" cy="4800600"/>
          </a:xfrm>
        </p:spPr>
        <p:txBody>
          <a:bodyPr/>
          <a:lstStyle/>
          <a:p>
            <a:pPr lvl="1"/>
            <a:r>
              <a:rPr lang="es-ES" sz="2000" b="1" i="1" dirty="0" smtClean="0">
                <a:cs typeface="Times" charset="0"/>
              </a:rPr>
              <a:t>Solución</a:t>
            </a:r>
            <a:r>
              <a:rPr lang="en-US" sz="2000" b="1" i="1" dirty="0" smtClean="0">
                <a:cs typeface="Times" charset="0"/>
              </a:rPr>
              <a:t>:</a:t>
            </a:r>
            <a:endParaRPr lang="en-US" sz="2000" dirty="0">
              <a:cs typeface="Times" charset="0"/>
            </a:endParaRPr>
          </a:p>
        </p:txBody>
      </p:sp>
      <p:pic>
        <p:nvPicPr>
          <p:cNvPr id="225358" name="Picture 78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1600200" y="2057400"/>
            <a:ext cx="6096000" cy="298767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Adapter</a:t>
            </a:r>
          </a:p>
        </p:txBody>
      </p:sp>
      <p:sp>
        <p:nvSpPr>
          <p:cNvPr id="278531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500034" y="1428736"/>
            <a:ext cx="4038600" cy="4672026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s-ES" sz="1000" dirty="0" err="1" smtClean="0"/>
              <a:t>class</a:t>
            </a:r>
            <a:r>
              <a:rPr lang="es-ES" sz="1000" dirty="0" smtClean="0"/>
              <a:t> </a:t>
            </a:r>
            <a:r>
              <a:rPr lang="es-ES" sz="1000" dirty="0" err="1" smtClean="0"/>
              <a:t>LegacyLine</a:t>
            </a:r>
            <a:endParaRPr lang="es-ES" sz="1000" dirty="0" smtClean="0"/>
          </a:p>
          <a:p>
            <a:pPr>
              <a:buNone/>
            </a:pPr>
            <a:r>
              <a:rPr lang="es-ES" sz="1000" dirty="0" smtClean="0"/>
              <a:t>{</a:t>
            </a:r>
          </a:p>
          <a:p>
            <a:pPr>
              <a:buNone/>
            </a:pPr>
            <a:r>
              <a:rPr lang="es-ES" sz="1000" dirty="0" smtClean="0"/>
              <a:t>    </a:t>
            </a:r>
            <a:r>
              <a:rPr lang="es-ES" sz="1000" dirty="0" err="1" smtClean="0"/>
              <a:t>public</a:t>
            </a:r>
            <a:r>
              <a:rPr lang="es-ES" sz="1000" dirty="0" smtClean="0"/>
              <a:t> </a:t>
            </a:r>
            <a:r>
              <a:rPr lang="es-ES" sz="1000" dirty="0" err="1" smtClean="0"/>
              <a:t>void</a:t>
            </a:r>
            <a:r>
              <a:rPr lang="es-ES" sz="1000" dirty="0" smtClean="0"/>
              <a:t> </a:t>
            </a:r>
            <a:r>
              <a:rPr lang="es-ES" sz="1000" dirty="0" err="1" smtClean="0"/>
              <a:t>draw</a:t>
            </a:r>
            <a:r>
              <a:rPr lang="es-ES" sz="1000" dirty="0" smtClean="0"/>
              <a:t>(</a:t>
            </a:r>
            <a:r>
              <a:rPr lang="es-ES" sz="1000" dirty="0" err="1" smtClean="0"/>
              <a:t>int</a:t>
            </a:r>
            <a:r>
              <a:rPr lang="es-ES" sz="1000" dirty="0" smtClean="0"/>
              <a:t> x1, </a:t>
            </a:r>
            <a:r>
              <a:rPr lang="es-ES" sz="1000" dirty="0" err="1" smtClean="0"/>
              <a:t>int</a:t>
            </a:r>
            <a:r>
              <a:rPr lang="es-ES" sz="1000" dirty="0" smtClean="0"/>
              <a:t> y1, </a:t>
            </a:r>
            <a:r>
              <a:rPr lang="es-ES" sz="1000" dirty="0" err="1" smtClean="0"/>
              <a:t>int</a:t>
            </a:r>
            <a:r>
              <a:rPr lang="es-ES" sz="1000" dirty="0" smtClean="0"/>
              <a:t> x2, </a:t>
            </a:r>
            <a:r>
              <a:rPr lang="es-ES" sz="1000" dirty="0" err="1" smtClean="0"/>
              <a:t>int</a:t>
            </a:r>
            <a:r>
              <a:rPr lang="es-ES" sz="1000" dirty="0" smtClean="0"/>
              <a:t> y2)</a:t>
            </a:r>
          </a:p>
          <a:p>
            <a:pPr>
              <a:buNone/>
            </a:pPr>
            <a:r>
              <a:rPr lang="es-ES" sz="1000" dirty="0" smtClean="0"/>
              <a:t>    {</a:t>
            </a:r>
          </a:p>
          <a:p>
            <a:pPr>
              <a:buNone/>
            </a:pPr>
            <a:r>
              <a:rPr lang="es-ES" sz="1000" dirty="0" smtClean="0"/>
              <a:t>        </a:t>
            </a:r>
            <a:r>
              <a:rPr lang="es-ES" sz="1000" dirty="0" err="1" smtClean="0"/>
              <a:t>System.out.println</a:t>
            </a:r>
            <a:r>
              <a:rPr lang="es-ES" sz="1000" dirty="0" smtClean="0"/>
              <a:t>("line </a:t>
            </a:r>
            <a:r>
              <a:rPr lang="es-ES" sz="1000" dirty="0" err="1" smtClean="0"/>
              <a:t>from</a:t>
            </a:r>
            <a:r>
              <a:rPr lang="es-ES" sz="1000" dirty="0" smtClean="0"/>
              <a:t> (" + x1 + ',' + y1 + ") </a:t>
            </a:r>
            <a:r>
              <a:rPr lang="es-ES" sz="1000" dirty="0" err="1" smtClean="0"/>
              <a:t>to</a:t>
            </a:r>
            <a:r>
              <a:rPr lang="es-ES" sz="1000" dirty="0" smtClean="0"/>
              <a:t> (" + x2 + ',' </a:t>
            </a:r>
          </a:p>
          <a:p>
            <a:pPr>
              <a:buNone/>
            </a:pPr>
            <a:r>
              <a:rPr lang="es-ES" sz="1000" dirty="0" smtClean="0"/>
              <a:t>          + y2 + ')');</a:t>
            </a:r>
          </a:p>
          <a:p>
            <a:pPr>
              <a:buNone/>
            </a:pPr>
            <a:r>
              <a:rPr lang="es-ES" sz="1000" dirty="0" smtClean="0"/>
              <a:t>    }</a:t>
            </a:r>
          </a:p>
          <a:p>
            <a:pPr>
              <a:buNone/>
            </a:pPr>
            <a:r>
              <a:rPr lang="es-ES" sz="1000" dirty="0" smtClean="0"/>
              <a:t>}</a:t>
            </a:r>
          </a:p>
          <a:p>
            <a:pPr>
              <a:buNone/>
            </a:pPr>
            <a:endParaRPr lang="es-ES" sz="1000" dirty="0" smtClean="0"/>
          </a:p>
          <a:p>
            <a:pPr>
              <a:buNone/>
            </a:pPr>
            <a:r>
              <a:rPr lang="es-ES" sz="1000" dirty="0" err="1" smtClean="0"/>
              <a:t>class</a:t>
            </a:r>
            <a:r>
              <a:rPr lang="es-ES" sz="1000" dirty="0" smtClean="0"/>
              <a:t> </a:t>
            </a:r>
            <a:r>
              <a:rPr lang="es-ES" sz="1000" dirty="0" err="1" smtClean="0"/>
              <a:t>LegacyRectangle</a:t>
            </a:r>
            <a:endParaRPr lang="es-ES" sz="1000" dirty="0" smtClean="0"/>
          </a:p>
          <a:p>
            <a:pPr>
              <a:buNone/>
            </a:pPr>
            <a:r>
              <a:rPr lang="es-ES" sz="1000" dirty="0" smtClean="0"/>
              <a:t>{</a:t>
            </a:r>
          </a:p>
          <a:p>
            <a:pPr>
              <a:buNone/>
            </a:pPr>
            <a:r>
              <a:rPr lang="es-ES" sz="1000" dirty="0" smtClean="0"/>
              <a:t>    </a:t>
            </a:r>
            <a:r>
              <a:rPr lang="es-ES" sz="1000" dirty="0" err="1" smtClean="0"/>
              <a:t>public</a:t>
            </a:r>
            <a:r>
              <a:rPr lang="es-ES" sz="1000" dirty="0" smtClean="0"/>
              <a:t> </a:t>
            </a:r>
            <a:r>
              <a:rPr lang="es-ES" sz="1000" dirty="0" err="1" smtClean="0"/>
              <a:t>void</a:t>
            </a:r>
            <a:r>
              <a:rPr lang="es-ES" sz="1000" dirty="0" smtClean="0"/>
              <a:t> </a:t>
            </a:r>
            <a:r>
              <a:rPr lang="es-ES" sz="1000" dirty="0" err="1" smtClean="0"/>
              <a:t>draw</a:t>
            </a:r>
            <a:r>
              <a:rPr lang="es-ES" sz="1000" dirty="0" smtClean="0"/>
              <a:t>(</a:t>
            </a:r>
            <a:r>
              <a:rPr lang="es-ES" sz="1000" dirty="0" err="1" smtClean="0"/>
              <a:t>int</a:t>
            </a:r>
            <a:r>
              <a:rPr lang="es-ES" sz="1000" dirty="0" smtClean="0"/>
              <a:t> x, </a:t>
            </a:r>
            <a:r>
              <a:rPr lang="es-ES" sz="1000" dirty="0" err="1" smtClean="0"/>
              <a:t>int</a:t>
            </a:r>
            <a:r>
              <a:rPr lang="es-ES" sz="1000" dirty="0" smtClean="0"/>
              <a:t> y, </a:t>
            </a:r>
            <a:r>
              <a:rPr lang="es-ES" sz="1000" dirty="0" err="1" smtClean="0"/>
              <a:t>int</a:t>
            </a:r>
            <a:r>
              <a:rPr lang="es-ES" sz="1000" dirty="0" smtClean="0"/>
              <a:t> w, </a:t>
            </a:r>
            <a:r>
              <a:rPr lang="es-ES" sz="1000" dirty="0" err="1" smtClean="0"/>
              <a:t>int</a:t>
            </a:r>
            <a:r>
              <a:rPr lang="es-ES" sz="1000" dirty="0" smtClean="0"/>
              <a:t> h)</a:t>
            </a:r>
          </a:p>
          <a:p>
            <a:pPr>
              <a:buNone/>
            </a:pPr>
            <a:r>
              <a:rPr lang="es-ES" sz="1000" dirty="0" smtClean="0"/>
              <a:t>    {</a:t>
            </a:r>
          </a:p>
          <a:p>
            <a:pPr>
              <a:buNone/>
            </a:pPr>
            <a:r>
              <a:rPr lang="es-ES" sz="1000" dirty="0" smtClean="0"/>
              <a:t>        </a:t>
            </a:r>
            <a:r>
              <a:rPr lang="es-ES" sz="1000" dirty="0" err="1" smtClean="0"/>
              <a:t>System.out.println</a:t>
            </a:r>
            <a:r>
              <a:rPr lang="es-ES" sz="1000" dirty="0" smtClean="0"/>
              <a:t>("</a:t>
            </a:r>
            <a:r>
              <a:rPr lang="es-ES" sz="1000" dirty="0" err="1" smtClean="0"/>
              <a:t>rectangle</a:t>
            </a:r>
            <a:r>
              <a:rPr lang="es-ES" sz="1000" dirty="0" smtClean="0"/>
              <a:t> at (" + x + ',' + y + ") </a:t>
            </a:r>
            <a:r>
              <a:rPr lang="es-ES" sz="1000" dirty="0" err="1" smtClean="0"/>
              <a:t>with</a:t>
            </a:r>
            <a:r>
              <a:rPr lang="es-ES" sz="1000" dirty="0" smtClean="0"/>
              <a:t> </a:t>
            </a:r>
            <a:r>
              <a:rPr lang="es-ES" sz="1000" dirty="0" err="1" smtClean="0"/>
              <a:t>width</a:t>
            </a:r>
            <a:r>
              <a:rPr lang="es-ES" sz="1000" dirty="0" smtClean="0"/>
              <a:t> " + w</a:t>
            </a:r>
          </a:p>
          <a:p>
            <a:pPr>
              <a:buNone/>
            </a:pPr>
            <a:r>
              <a:rPr lang="es-ES" sz="1000" dirty="0" smtClean="0"/>
              <a:t>          + " and </a:t>
            </a:r>
            <a:r>
              <a:rPr lang="es-ES" sz="1000" dirty="0" err="1" smtClean="0"/>
              <a:t>height</a:t>
            </a:r>
            <a:r>
              <a:rPr lang="es-ES" sz="1000" dirty="0" smtClean="0"/>
              <a:t> " + h);</a:t>
            </a:r>
          </a:p>
          <a:p>
            <a:pPr>
              <a:buNone/>
            </a:pPr>
            <a:r>
              <a:rPr lang="es-ES" sz="1000" dirty="0" smtClean="0"/>
              <a:t>    }</a:t>
            </a:r>
          </a:p>
          <a:p>
            <a:pPr>
              <a:buNone/>
            </a:pPr>
            <a:r>
              <a:rPr lang="es-ES" sz="1000" dirty="0" smtClean="0"/>
              <a:t>}</a:t>
            </a:r>
          </a:p>
          <a:p>
            <a:pPr>
              <a:buNone/>
            </a:pPr>
            <a:endParaRPr lang="es-ES" sz="1000" dirty="0" smtClean="0"/>
          </a:p>
          <a:p>
            <a:pPr>
              <a:buNone/>
            </a:pPr>
            <a:r>
              <a:rPr lang="es-ES" sz="1000" dirty="0" smtClean="0"/>
              <a:t>interface </a:t>
            </a:r>
            <a:r>
              <a:rPr lang="es-ES" sz="1000" dirty="0" err="1" smtClean="0"/>
              <a:t>Shape</a:t>
            </a:r>
            <a:endParaRPr lang="es-ES" sz="1000" dirty="0" smtClean="0"/>
          </a:p>
          <a:p>
            <a:pPr>
              <a:buNone/>
            </a:pPr>
            <a:r>
              <a:rPr lang="es-ES" sz="1000" dirty="0" smtClean="0"/>
              <a:t>{</a:t>
            </a:r>
          </a:p>
          <a:p>
            <a:pPr>
              <a:buNone/>
            </a:pPr>
            <a:r>
              <a:rPr lang="es-ES" sz="1000" dirty="0" smtClean="0"/>
              <a:t>  </a:t>
            </a:r>
            <a:r>
              <a:rPr lang="es-ES" sz="1000" dirty="0" err="1" smtClean="0"/>
              <a:t>void</a:t>
            </a:r>
            <a:r>
              <a:rPr lang="es-ES" sz="1000" dirty="0" smtClean="0"/>
              <a:t> </a:t>
            </a:r>
            <a:r>
              <a:rPr lang="es-ES" sz="1000" dirty="0" err="1" smtClean="0"/>
              <a:t>draw</a:t>
            </a:r>
            <a:r>
              <a:rPr lang="es-ES" sz="1000" dirty="0" smtClean="0"/>
              <a:t>(</a:t>
            </a:r>
            <a:r>
              <a:rPr lang="es-ES" sz="1000" dirty="0" err="1" smtClean="0"/>
              <a:t>int</a:t>
            </a:r>
            <a:r>
              <a:rPr lang="es-ES" sz="1000" dirty="0" smtClean="0"/>
              <a:t> x1, </a:t>
            </a:r>
            <a:r>
              <a:rPr lang="es-ES" sz="1000" dirty="0" err="1" smtClean="0"/>
              <a:t>int</a:t>
            </a:r>
            <a:r>
              <a:rPr lang="es-ES" sz="1000" dirty="0" smtClean="0"/>
              <a:t> y1, </a:t>
            </a:r>
            <a:r>
              <a:rPr lang="es-ES" sz="1000" dirty="0" err="1" smtClean="0"/>
              <a:t>int</a:t>
            </a:r>
            <a:r>
              <a:rPr lang="es-ES" sz="1000" dirty="0" smtClean="0"/>
              <a:t> x2, </a:t>
            </a:r>
            <a:r>
              <a:rPr lang="es-ES" sz="1000" dirty="0" err="1" smtClean="0"/>
              <a:t>int</a:t>
            </a:r>
            <a:r>
              <a:rPr lang="es-ES" sz="1000" dirty="0" smtClean="0"/>
              <a:t> y2);</a:t>
            </a:r>
          </a:p>
          <a:p>
            <a:pPr>
              <a:buNone/>
            </a:pPr>
            <a:r>
              <a:rPr lang="es-ES" sz="1000" dirty="0" smtClean="0"/>
              <a:t>}</a:t>
            </a:r>
          </a:p>
          <a:p>
            <a:pPr>
              <a:buNone/>
            </a:pPr>
            <a:endParaRPr lang="es-ES" sz="1000" dirty="0" smtClean="0"/>
          </a:p>
          <a:p>
            <a:pPr>
              <a:buNone/>
            </a:pPr>
            <a:r>
              <a:rPr lang="es-ES" sz="1000" dirty="0" err="1" smtClean="0"/>
              <a:t>class</a:t>
            </a:r>
            <a:r>
              <a:rPr lang="es-ES" sz="1000" dirty="0" smtClean="0"/>
              <a:t> Line </a:t>
            </a:r>
            <a:r>
              <a:rPr lang="es-ES" sz="1000" dirty="0" err="1" smtClean="0"/>
              <a:t>implements</a:t>
            </a:r>
            <a:r>
              <a:rPr lang="es-ES" sz="1000" dirty="0" smtClean="0"/>
              <a:t> </a:t>
            </a:r>
            <a:r>
              <a:rPr lang="es-ES" sz="1000" dirty="0" err="1" smtClean="0"/>
              <a:t>Shape</a:t>
            </a:r>
            <a:endParaRPr lang="es-ES" sz="1000" dirty="0" smtClean="0"/>
          </a:p>
          <a:p>
            <a:pPr>
              <a:buNone/>
            </a:pPr>
            <a:r>
              <a:rPr lang="es-ES" sz="1000" dirty="0" smtClean="0"/>
              <a:t>{</a:t>
            </a:r>
          </a:p>
          <a:p>
            <a:pPr>
              <a:buNone/>
            </a:pPr>
            <a:r>
              <a:rPr lang="es-ES" sz="1000" dirty="0" smtClean="0"/>
              <a:t>    </a:t>
            </a:r>
            <a:r>
              <a:rPr lang="es-ES" sz="1000" dirty="0" err="1" smtClean="0"/>
              <a:t>private</a:t>
            </a:r>
            <a:r>
              <a:rPr lang="es-ES" sz="1000" dirty="0" smtClean="0"/>
              <a:t> </a:t>
            </a:r>
            <a:r>
              <a:rPr lang="es-ES" sz="1000" dirty="0" err="1" smtClean="0"/>
              <a:t>LegacyLine</a:t>
            </a:r>
            <a:r>
              <a:rPr lang="es-ES" sz="1000" dirty="0" smtClean="0"/>
              <a:t> </a:t>
            </a:r>
            <a:r>
              <a:rPr lang="es-ES" sz="1000" dirty="0" err="1" smtClean="0"/>
              <a:t>adaptee</a:t>
            </a:r>
            <a:r>
              <a:rPr lang="es-ES" sz="1000" dirty="0" smtClean="0"/>
              <a:t> = new </a:t>
            </a:r>
            <a:r>
              <a:rPr lang="es-ES" sz="1000" dirty="0" err="1" smtClean="0"/>
              <a:t>LegacyLine</a:t>
            </a:r>
            <a:r>
              <a:rPr lang="es-ES" sz="1000" dirty="0" smtClean="0"/>
              <a:t>();</a:t>
            </a:r>
          </a:p>
          <a:p>
            <a:pPr>
              <a:buNone/>
            </a:pPr>
            <a:r>
              <a:rPr lang="es-ES" sz="1000" dirty="0" smtClean="0"/>
              <a:t>    </a:t>
            </a:r>
            <a:r>
              <a:rPr lang="es-ES" sz="1000" dirty="0" err="1" smtClean="0"/>
              <a:t>public</a:t>
            </a:r>
            <a:r>
              <a:rPr lang="es-ES" sz="1000" dirty="0" smtClean="0"/>
              <a:t> </a:t>
            </a:r>
            <a:r>
              <a:rPr lang="es-ES" sz="1000" dirty="0" err="1" smtClean="0"/>
              <a:t>void</a:t>
            </a:r>
            <a:r>
              <a:rPr lang="es-ES" sz="1000" dirty="0" smtClean="0"/>
              <a:t> </a:t>
            </a:r>
            <a:r>
              <a:rPr lang="es-ES" sz="1000" dirty="0" err="1" smtClean="0"/>
              <a:t>draw</a:t>
            </a:r>
            <a:r>
              <a:rPr lang="es-ES" sz="1000" dirty="0" smtClean="0"/>
              <a:t>(</a:t>
            </a:r>
            <a:r>
              <a:rPr lang="es-ES" sz="1000" dirty="0" err="1" smtClean="0"/>
              <a:t>int</a:t>
            </a:r>
            <a:r>
              <a:rPr lang="es-ES" sz="1000" dirty="0" smtClean="0"/>
              <a:t> x1, </a:t>
            </a:r>
            <a:r>
              <a:rPr lang="es-ES" sz="1000" dirty="0" err="1" smtClean="0"/>
              <a:t>int</a:t>
            </a:r>
            <a:r>
              <a:rPr lang="es-ES" sz="1000" dirty="0" smtClean="0"/>
              <a:t> y1, </a:t>
            </a:r>
            <a:r>
              <a:rPr lang="es-ES" sz="1000" dirty="0" err="1" smtClean="0"/>
              <a:t>int</a:t>
            </a:r>
            <a:r>
              <a:rPr lang="es-ES" sz="1000" dirty="0" smtClean="0"/>
              <a:t> x2, </a:t>
            </a:r>
            <a:r>
              <a:rPr lang="es-ES" sz="1000" dirty="0" err="1" smtClean="0"/>
              <a:t>int</a:t>
            </a:r>
            <a:r>
              <a:rPr lang="es-ES" sz="1000" dirty="0" smtClean="0"/>
              <a:t> y2)</a:t>
            </a:r>
          </a:p>
          <a:p>
            <a:pPr>
              <a:buNone/>
            </a:pPr>
            <a:r>
              <a:rPr lang="es-ES" sz="1000" dirty="0" smtClean="0"/>
              <a:t>    {</a:t>
            </a:r>
          </a:p>
          <a:p>
            <a:pPr>
              <a:buNone/>
            </a:pPr>
            <a:r>
              <a:rPr lang="es-ES" sz="1000" dirty="0" smtClean="0"/>
              <a:t>        </a:t>
            </a:r>
            <a:r>
              <a:rPr lang="es-ES" sz="1000" dirty="0" err="1" smtClean="0"/>
              <a:t>adaptee.draw</a:t>
            </a:r>
            <a:r>
              <a:rPr lang="es-ES" sz="1000" dirty="0" smtClean="0"/>
              <a:t>(x1, y1, x2, y2);</a:t>
            </a:r>
          </a:p>
          <a:p>
            <a:pPr>
              <a:buNone/>
            </a:pPr>
            <a:r>
              <a:rPr lang="es-ES" sz="1000" dirty="0" smtClean="0"/>
              <a:t>    }</a:t>
            </a:r>
          </a:p>
          <a:p>
            <a:pPr>
              <a:buNone/>
            </a:pPr>
            <a:r>
              <a:rPr lang="es-ES" sz="1000" dirty="0" smtClean="0"/>
              <a:t>}</a:t>
            </a:r>
          </a:p>
          <a:p>
            <a:pPr>
              <a:buNone/>
            </a:pPr>
            <a:endParaRPr lang="es-ES" sz="1000" dirty="0" smtClean="0"/>
          </a:p>
        </p:txBody>
      </p:sp>
      <p:sp>
        <p:nvSpPr>
          <p:cNvPr id="6" name="5 Marcador de contenido"/>
          <p:cNvSpPr>
            <a:spLocks noGrp="1"/>
          </p:cNvSpPr>
          <p:nvPr>
            <p:ph sz="half" idx="2"/>
          </p:nvPr>
        </p:nvSpPr>
        <p:spPr>
          <a:xfrm>
            <a:off x="4648200" y="1500174"/>
            <a:ext cx="4038600" cy="467202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s-ES" sz="1000" dirty="0" err="1" smtClean="0"/>
              <a:t>class</a:t>
            </a:r>
            <a:r>
              <a:rPr lang="es-ES" sz="1000" dirty="0" smtClean="0"/>
              <a:t> </a:t>
            </a:r>
            <a:r>
              <a:rPr lang="es-ES" sz="1000" dirty="0" err="1" smtClean="0"/>
              <a:t>Rectangle</a:t>
            </a:r>
            <a:r>
              <a:rPr lang="es-ES" sz="1000" dirty="0" smtClean="0"/>
              <a:t> </a:t>
            </a:r>
            <a:r>
              <a:rPr lang="es-ES" sz="1000" dirty="0" err="1" smtClean="0"/>
              <a:t>implements</a:t>
            </a:r>
            <a:r>
              <a:rPr lang="es-ES" sz="1000" dirty="0" smtClean="0"/>
              <a:t> </a:t>
            </a:r>
            <a:r>
              <a:rPr lang="es-ES" sz="1000" dirty="0" err="1" smtClean="0"/>
              <a:t>Shape</a:t>
            </a:r>
            <a:endParaRPr lang="es-ES" sz="1000" dirty="0" smtClean="0"/>
          </a:p>
          <a:p>
            <a:pPr>
              <a:buNone/>
            </a:pPr>
            <a:r>
              <a:rPr lang="es-ES" sz="1000" dirty="0" smtClean="0"/>
              <a:t>{</a:t>
            </a:r>
          </a:p>
          <a:p>
            <a:pPr>
              <a:buNone/>
            </a:pPr>
            <a:r>
              <a:rPr lang="es-ES" sz="1000" dirty="0" smtClean="0"/>
              <a:t>    </a:t>
            </a:r>
            <a:r>
              <a:rPr lang="es-ES" sz="1000" dirty="0" err="1" smtClean="0"/>
              <a:t>private</a:t>
            </a:r>
            <a:r>
              <a:rPr lang="es-ES" sz="1000" dirty="0" smtClean="0"/>
              <a:t> </a:t>
            </a:r>
            <a:r>
              <a:rPr lang="es-ES" sz="1000" dirty="0" err="1" smtClean="0"/>
              <a:t>LegacyRectangle</a:t>
            </a:r>
            <a:r>
              <a:rPr lang="es-ES" sz="1000" dirty="0" smtClean="0"/>
              <a:t> </a:t>
            </a:r>
            <a:r>
              <a:rPr lang="es-ES" sz="1000" dirty="0" err="1" smtClean="0"/>
              <a:t>adaptee</a:t>
            </a:r>
            <a:r>
              <a:rPr lang="es-ES" sz="1000" dirty="0" smtClean="0"/>
              <a:t> = new </a:t>
            </a:r>
            <a:r>
              <a:rPr lang="es-ES" sz="1000" dirty="0" err="1" smtClean="0"/>
              <a:t>LegacyRectangle</a:t>
            </a:r>
            <a:r>
              <a:rPr lang="es-ES" sz="1000" dirty="0" smtClean="0"/>
              <a:t>();</a:t>
            </a:r>
          </a:p>
          <a:p>
            <a:pPr>
              <a:buNone/>
            </a:pPr>
            <a:r>
              <a:rPr lang="es-ES" sz="1000" dirty="0" smtClean="0"/>
              <a:t>    </a:t>
            </a:r>
            <a:r>
              <a:rPr lang="es-ES" sz="1000" dirty="0" err="1" smtClean="0"/>
              <a:t>public</a:t>
            </a:r>
            <a:r>
              <a:rPr lang="es-ES" sz="1000" dirty="0" smtClean="0"/>
              <a:t> </a:t>
            </a:r>
            <a:r>
              <a:rPr lang="es-ES" sz="1000" dirty="0" err="1" smtClean="0"/>
              <a:t>void</a:t>
            </a:r>
            <a:r>
              <a:rPr lang="es-ES" sz="1000" dirty="0" smtClean="0"/>
              <a:t> </a:t>
            </a:r>
            <a:r>
              <a:rPr lang="es-ES" sz="1000" dirty="0" err="1" smtClean="0"/>
              <a:t>draw</a:t>
            </a:r>
            <a:r>
              <a:rPr lang="es-ES" sz="1000" dirty="0" smtClean="0"/>
              <a:t>(</a:t>
            </a:r>
            <a:r>
              <a:rPr lang="es-ES" sz="1000" dirty="0" err="1" smtClean="0"/>
              <a:t>int</a:t>
            </a:r>
            <a:r>
              <a:rPr lang="es-ES" sz="1000" dirty="0" smtClean="0"/>
              <a:t> x1, </a:t>
            </a:r>
            <a:r>
              <a:rPr lang="es-ES" sz="1000" dirty="0" err="1" smtClean="0"/>
              <a:t>int</a:t>
            </a:r>
            <a:r>
              <a:rPr lang="es-ES" sz="1000" dirty="0" smtClean="0"/>
              <a:t> y1, </a:t>
            </a:r>
            <a:r>
              <a:rPr lang="es-ES" sz="1000" dirty="0" err="1" smtClean="0"/>
              <a:t>int</a:t>
            </a:r>
            <a:r>
              <a:rPr lang="es-ES" sz="1000" dirty="0" smtClean="0"/>
              <a:t> x2, </a:t>
            </a:r>
            <a:r>
              <a:rPr lang="es-ES" sz="1000" dirty="0" err="1" smtClean="0"/>
              <a:t>int</a:t>
            </a:r>
            <a:r>
              <a:rPr lang="es-ES" sz="1000" dirty="0" smtClean="0"/>
              <a:t> y2)</a:t>
            </a:r>
          </a:p>
          <a:p>
            <a:pPr>
              <a:buNone/>
            </a:pPr>
            <a:r>
              <a:rPr lang="es-ES" sz="1000" dirty="0" smtClean="0"/>
              <a:t>    {</a:t>
            </a:r>
          </a:p>
          <a:p>
            <a:pPr>
              <a:buNone/>
            </a:pPr>
            <a:r>
              <a:rPr lang="es-ES" sz="1000" dirty="0" smtClean="0"/>
              <a:t>        </a:t>
            </a:r>
            <a:r>
              <a:rPr lang="es-ES" sz="1000" dirty="0" err="1" smtClean="0"/>
              <a:t>adaptee.draw</a:t>
            </a:r>
            <a:r>
              <a:rPr lang="es-ES" sz="1000" dirty="0" smtClean="0"/>
              <a:t>(Math.min(x1, x2), Math.min(y1, y2), Math.abs(x2 - x1),</a:t>
            </a:r>
          </a:p>
          <a:p>
            <a:pPr>
              <a:buNone/>
            </a:pPr>
            <a:r>
              <a:rPr lang="es-ES" sz="1000" dirty="0" smtClean="0"/>
              <a:t>          Math.abs(y2 - y1));</a:t>
            </a:r>
          </a:p>
          <a:p>
            <a:pPr>
              <a:buNone/>
            </a:pPr>
            <a:r>
              <a:rPr lang="es-ES" sz="1000" dirty="0" smtClean="0"/>
              <a:t>    }</a:t>
            </a:r>
          </a:p>
          <a:p>
            <a:pPr>
              <a:buNone/>
            </a:pPr>
            <a:r>
              <a:rPr lang="es-ES" sz="1000" dirty="0" smtClean="0"/>
              <a:t>}</a:t>
            </a:r>
          </a:p>
          <a:p>
            <a:pPr>
              <a:buNone/>
            </a:pPr>
            <a:endParaRPr lang="es-BO" sz="1000" dirty="0" smtClean="0"/>
          </a:p>
          <a:p>
            <a:pPr>
              <a:buNone/>
            </a:pPr>
            <a:r>
              <a:rPr lang="en-US" sz="1000" dirty="0" smtClean="0"/>
              <a:t>public class </a:t>
            </a:r>
            <a:r>
              <a:rPr lang="en-US" sz="1000" dirty="0" err="1" smtClean="0"/>
              <a:t>AdapterDemo</a:t>
            </a:r>
            <a:endParaRPr lang="en-US" sz="1000" dirty="0" smtClean="0"/>
          </a:p>
          <a:p>
            <a:pPr>
              <a:buNone/>
            </a:pPr>
            <a:r>
              <a:rPr lang="en-US" sz="1000" dirty="0" smtClean="0"/>
              <a:t>{</a:t>
            </a:r>
          </a:p>
          <a:p>
            <a:pPr>
              <a:buNone/>
            </a:pPr>
            <a:r>
              <a:rPr lang="en-US" sz="1000" dirty="0" smtClean="0"/>
              <a:t>    public static void main(String[] </a:t>
            </a:r>
            <a:r>
              <a:rPr lang="en-US" sz="1000" dirty="0" err="1" smtClean="0"/>
              <a:t>args</a:t>
            </a:r>
            <a:r>
              <a:rPr lang="en-US" sz="1000" dirty="0" smtClean="0"/>
              <a:t>)</a:t>
            </a:r>
          </a:p>
          <a:p>
            <a:pPr>
              <a:buNone/>
            </a:pPr>
            <a:r>
              <a:rPr lang="en-US" sz="1000" dirty="0" smtClean="0"/>
              <a:t>    {</a:t>
            </a:r>
          </a:p>
          <a:p>
            <a:pPr>
              <a:buNone/>
            </a:pPr>
            <a:r>
              <a:rPr lang="en-US" sz="1000" dirty="0" smtClean="0"/>
              <a:t>        Shape[] shapes = </a:t>
            </a:r>
          </a:p>
          <a:p>
            <a:pPr>
              <a:buNone/>
            </a:pPr>
            <a:r>
              <a:rPr lang="en-US" sz="1000" dirty="0" smtClean="0"/>
              <a:t>        {</a:t>
            </a:r>
          </a:p>
          <a:p>
            <a:pPr>
              <a:buNone/>
            </a:pPr>
            <a:r>
              <a:rPr lang="en-US" sz="1000" dirty="0" smtClean="0"/>
              <a:t>            new Line(), new Rectangle()</a:t>
            </a:r>
          </a:p>
          <a:p>
            <a:pPr>
              <a:buNone/>
            </a:pPr>
            <a:r>
              <a:rPr lang="en-US" sz="1000" dirty="0" smtClean="0"/>
              <a:t>        };</a:t>
            </a:r>
          </a:p>
          <a:p>
            <a:pPr>
              <a:buNone/>
            </a:pPr>
            <a:r>
              <a:rPr lang="en-US" sz="1000" dirty="0" smtClean="0"/>
              <a:t>        // A begin and end point from a graphical editor</a:t>
            </a:r>
          </a:p>
          <a:p>
            <a:pPr>
              <a:buNone/>
            </a:pPr>
            <a:r>
              <a:rPr lang="en-US" sz="1000" dirty="0" smtClean="0"/>
              <a:t>        </a:t>
            </a:r>
            <a:r>
              <a:rPr lang="en-US" sz="1000" dirty="0" err="1" smtClean="0"/>
              <a:t>int</a:t>
            </a:r>
            <a:r>
              <a:rPr lang="en-US" sz="1000" dirty="0" smtClean="0"/>
              <a:t> x1 = 10, y1 = 20;</a:t>
            </a:r>
          </a:p>
          <a:p>
            <a:pPr>
              <a:buNone/>
            </a:pPr>
            <a:r>
              <a:rPr lang="en-US" sz="1000" dirty="0" smtClean="0"/>
              <a:t>        </a:t>
            </a:r>
            <a:r>
              <a:rPr lang="en-US" sz="1000" dirty="0" err="1" smtClean="0"/>
              <a:t>int</a:t>
            </a:r>
            <a:r>
              <a:rPr lang="en-US" sz="1000" dirty="0" smtClean="0"/>
              <a:t> x2 = 30, y2 = 60;</a:t>
            </a:r>
          </a:p>
          <a:p>
            <a:pPr>
              <a:buNone/>
            </a:pPr>
            <a:r>
              <a:rPr lang="en-US" sz="1000" dirty="0" smtClean="0"/>
              <a:t>        for (</a:t>
            </a:r>
            <a:r>
              <a:rPr lang="en-US" sz="1000" dirty="0" err="1" smtClean="0"/>
              <a:t>int</a:t>
            </a:r>
            <a:r>
              <a:rPr lang="en-US" sz="1000" dirty="0" smtClean="0"/>
              <a:t> </a:t>
            </a:r>
            <a:r>
              <a:rPr lang="en-US" sz="1000" dirty="0" err="1" smtClean="0"/>
              <a:t>i</a:t>
            </a:r>
            <a:r>
              <a:rPr lang="en-US" sz="1000" dirty="0" smtClean="0"/>
              <a:t> = 0; </a:t>
            </a:r>
            <a:r>
              <a:rPr lang="en-US" sz="1000" dirty="0" err="1" smtClean="0"/>
              <a:t>i</a:t>
            </a:r>
            <a:r>
              <a:rPr lang="en-US" sz="1000" dirty="0" smtClean="0"/>
              <a:t> &lt; </a:t>
            </a:r>
            <a:r>
              <a:rPr lang="en-US" sz="1000" dirty="0" err="1" smtClean="0"/>
              <a:t>shapes.length</a:t>
            </a:r>
            <a:r>
              <a:rPr lang="en-US" sz="1000" dirty="0" smtClean="0"/>
              <a:t>; ++</a:t>
            </a:r>
            <a:r>
              <a:rPr lang="en-US" sz="1000" dirty="0" err="1" smtClean="0"/>
              <a:t>i</a:t>
            </a:r>
            <a:r>
              <a:rPr lang="en-US" sz="1000" dirty="0" smtClean="0"/>
              <a:t>)</a:t>
            </a:r>
          </a:p>
          <a:p>
            <a:pPr>
              <a:buNone/>
            </a:pPr>
            <a:r>
              <a:rPr lang="en-US" sz="1000" dirty="0" smtClean="0"/>
              <a:t>          shapes[</a:t>
            </a:r>
            <a:r>
              <a:rPr lang="en-US" sz="1000" dirty="0" err="1" smtClean="0"/>
              <a:t>i</a:t>
            </a:r>
            <a:r>
              <a:rPr lang="en-US" sz="1000" dirty="0" smtClean="0"/>
              <a:t>].draw(x1, y1, x2, y2);</a:t>
            </a:r>
          </a:p>
          <a:p>
            <a:pPr>
              <a:buNone/>
            </a:pPr>
            <a:r>
              <a:rPr lang="en-US" sz="1000" dirty="0" smtClean="0"/>
              <a:t>    }</a:t>
            </a:r>
          </a:p>
          <a:p>
            <a:pPr>
              <a:buNone/>
            </a:pPr>
            <a:r>
              <a:rPr lang="en-US" sz="1000" dirty="0" smtClean="0"/>
              <a:t>}</a:t>
            </a:r>
          </a:p>
          <a:p>
            <a:pPr>
              <a:buNone/>
            </a:pPr>
            <a:endParaRPr 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Bridge</a:t>
            </a:r>
            <a:endParaRPr lang="es-ES" dirty="0"/>
          </a:p>
        </p:txBody>
      </p:sp>
      <p:sp>
        <p:nvSpPr>
          <p:cNvPr id="6" name="5 Marcador de contenido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s-ES" dirty="0" smtClean="0"/>
              <a:t>Este patrón es utilizado para “desacoplar la abstracción de la implementación de tal forma que ambas pueden variar independientemente.</a:t>
            </a:r>
          </a:p>
          <a:p>
            <a:r>
              <a:rPr lang="es-ES" dirty="0" smtClean="0"/>
              <a:t>El patrón Bridge usa Encapsulación y Agregación y puede usar Herencia para separar las responsabilidades en diferentes clases.</a:t>
            </a:r>
          </a:p>
          <a:p>
            <a:r>
              <a:rPr lang="es-ES" dirty="0" smtClean="0"/>
              <a:t>Este patrón es confundido frecuentemente con el patrón </a:t>
            </a:r>
            <a:r>
              <a:rPr lang="es-ES" dirty="0" err="1" smtClean="0"/>
              <a:t>Adapter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BO" dirty="0" smtClean="0"/>
              <a:t>Bridge (Estructura)</a:t>
            </a:r>
            <a:endParaRPr lang="en-US" dirty="0"/>
          </a:p>
        </p:txBody>
      </p:sp>
      <p:pic>
        <p:nvPicPr>
          <p:cNvPr id="73730" name="Picture 2" descr="File:Bridge UML class diagram.svg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62000" y="2004219"/>
            <a:ext cx="7620000" cy="3810000"/>
          </a:xfrm>
          <a:prstGeom prst="rect">
            <a:avLst/>
          </a:prstGeom>
          <a:solidFill>
            <a:schemeClr val="tx1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BO" dirty="0" smtClean="0"/>
              <a:t>Bridge (Ejemplo)</a:t>
            </a:r>
            <a:endParaRPr lang="en-US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1100" dirty="0" smtClean="0"/>
              <a:t>/** "</a:t>
            </a:r>
            <a:r>
              <a:rPr lang="en-US" sz="1100" dirty="0" err="1" smtClean="0"/>
              <a:t>Implementor</a:t>
            </a:r>
            <a:r>
              <a:rPr lang="en-US" sz="1100" dirty="0" smtClean="0"/>
              <a:t>" */</a:t>
            </a:r>
          </a:p>
          <a:p>
            <a:pPr>
              <a:buNone/>
            </a:pPr>
            <a:r>
              <a:rPr lang="en-US" sz="1100" dirty="0" smtClean="0"/>
              <a:t>interface </a:t>
            </a:r>
            <a:r>
              <a:rPr lang="en-US" sz="1100" dirty="0" err="1" smtClean="0"/>
              <a:t>DrawingAPI</a:t>
            </a:r>
            <a:r>
              <a:rPr lang="en-US" sz="1100" dirty="0" smtClean="0"/>
              <a:t> {</a:t>
            </a:r>
          </a:p>
          <a:p>
            <a:pPr>
              <a:buNone/>
            </a:pPr>
            <a:r>
              <a:rPr lang="en-US" sz="1100" dirty="0" smtClean="0"/>
              <a:t>    public void </a:t>
            </a:r>
            <a:r>
              <a:rPr lang="en-US" sz="1100" dirty="0" err="1" smtClean="0"/>
              <a:t>drawCircle</a:t>
            </a:r>
            <a:r>
              <a:rPr lang="en-US" sz="1100" dirty="0" smtClean="0"/>
              <a:t>(double x, double y, double radius);</a:t>
            </a:r>
          </a:p>
          <a:p>
            <a:pPr>
              <a:buNone/>
            </a:pPr>
            <a:r>
              <a:rPr lang="en-US" sz="1100" dirty="0" smtClean="0"/>
              <a:t>}</a:t>
            </a:r>
          </a:p>
          <a:p>
            <a:pPr>
              <a:buNone/>
            </a:pPr>
            <a:r>
              <a:rPr lang="en-US" sz="1100" dirty="0" smtClean="0"/>
              <a:t> </a:t>
            </a:r>
          </a:p>
          <a:p>
            <a:pPr>
              <a:buNone/>
            </a:pPr>
            <a:r>
              <a:rPr lang="en-US" sz="1100" dirty="0" smtClean="0"/>
              <a:t>/** "</a:t>
            </a:r>
            <a:r>
              <a:rPr lang="en-US" sz="1100" dirty="0" err="1" smtClean="0"/>
              <a:t>ConcreteImplementor</a:t>
            </a:r>
            <a:r>
              <a:rPr lang="en-US" sz="1100" dirty="0" smtClean="0"/>
              <a:t>" 1/2 */</a:t>
            </a:r>
          </a:p>
          <a:p>
            <a:pPr>
              <a:buNone/>
            </a:pPr>
            <a:r>
              <a:rPr lang="en-US" sz="1100" dirty="0" smtClean="0"/>
              <a:t>class DrawingAPI1 implements </a:t>
            </a:r>
            <a:r>
              <a:rPr lang="en-US" sz="1100" dirty="0" err="1" smtClean="0"/>
              <a:t>DrawingAPI</a:t>
            </a:r>
            <a:r>
              <a:rPr lang="en-US" sz="1100" dirty="0" smtClean="0"/>
              <a:t> {</a:t>
            </a:r>
          </a:p>
          <a:p>
            <a:pPr>
              <a:buNone/>
            </a:pPr>
            <a:r>
              <a:rPr lang="en-US" sz="1100" dirty="0" smtClean="0"/>
              <a:t>   public void </a:t>
            </a:r>
            <a:r>
              <a:rPr lang="en-US" sz="1100" dirty="0" err="1" smtClean="0"/>
              <a:t>drawCircle</a:t>
            </a:r>
            <a:r>
              <a:rPr lang="en-US" sz="1100" dirty="0" smtClean="0"/>
              <a:t>(double x, double y, double radius) {</a:t>
            </a:r>
          </a:p>
          <a:p>
            <a:pPr>
              <a:buNone/>
            </a:pPr>
            <a:r>
              <a:rPr lang="en-US" sz="1100" dirty="0" smtClean="0"/>
              <a:t>        </a:t>
            </a:r>
            <a:r>
              <a:rPr lang="en-US" sz="1100" dirty="0" err="1" smtClean="0"/>
              <a:t>System.out.printf</a:t>
            </a:r>
            <a:r>
              <a:rPr lang="en-US" sz="1100" dirty="0" smtClean="0"/>
              <a:t>("API1.circle at %f:%f radius %f\n", x, y, radius);</a:t>
            </a:r>
          </a:p>
          <a:p>
            <a:pPr>
              <a:buNone/>
            </a:pPr>
            <a:r>
              <a:rPr lang="en-US" sz="1100" dirty="0" smtClean="0"/>
              <a:t>   }</a:t>
            </a:r>
          </a:p>
          <a:p>
            <a:pPr>
              <a:buNone/>
            </a:pPr>
            <a:r>
              <a:rPr lang="en-US" sz="1100" dirty="0" smtClean="0"/>
              <a:t>}</a:t>
            </a:r>
          </a:p>
          <a:p>
            <a:pPr>
              <a:buNone/>
            </a:pPr>
            <a:r>
              <a:rPr lang="en-US" sz="1100" dirty="0" smtClean="0"/>
              <a:t> </a:t>
            </a:r>
          </a:p>
          <a:p>
            <a:pPr>
              <a:buNone/>
            </a:pPr>
            <a:r>
              <a:rPr lang="en-US" sz="1100" dirty="0" smtClean="0"/>
              <a:t>/** "</a:t>
            </a:r>
            <a:r>
              <a:rPr lang="en-US" sz="1100" dirty="0" err="1" smtClean="0"/>
              <a:t>ConcreteImplementor</a:t>
            </a:r>
            <a:r>
              <a:rPr lang="en-US" sz="1100" dirty="0" smtClean="0"/>
              <a:t>" 2/2 */</a:t>
            </a:r>
          </a:p>
          <a:p>
            <a:pPr>
              <a:buNone/>
            </a:pPr>
            <a:r>
              <a:rPr lang="en-US" sz="1100" dirty="0" smtClean="0"/>
              <a:t>class DrawingAPI2 implements </a:t>
            </a:r>
            <a:r>
              <a:rPr lang="en-US" sz="1100" dirty="0" err="1" smtClean="0"/>
              <a:t>DrawingAPI</a:t>
            </a:r>
            <a:r>
              <a:rPr lang="en-US" sz="1100" dirty="0" smtClean="0"/>
              <a:t> {</a:t>
            </a:r>
          </a:p>
          <a:p>
            <a:pPr>
              <a:buNone/>
            </a:pPr>
            <a:r>
              <a:rPr lang="en-US" sz="1100" dirty="0" smtClean="0"/>
              <a:t>   public void </a:t>
            </a:r>
            <a:r>
              <a:rPr lang="en-US" sz="1100" dirty="0" err="1" smtClean="0"/>
              <a:t>drawCircle</a:t>
            </a:r>
            <a:r>
              <a:rPr lang="en-US" sz="1100" dirty="0" smtClean="0"/>
              <a:t>(double x, double y, double radius) { </a:t>
            </a:r>
          </a:p>
          <a:p>
            <a:pPr>
              <a:buNone/>
            </a:pPr>
            <a:r>
              <a:rPr lang="en-US" sz="1100" dirty="0" smtClean="0"/>
              <a:t>        </a:t>
            </a:r>
            <a:r>
              <a:rPr lang="en-US" sz="1100" dirty="0" err="1" smtClean="0"/>
              <a:t>System.out.printf</a:t>
            </a:r>
            <a:r>
              <a:rPr lang="en-US" sz="1100" dirty="0" smtClean="0"/>
              <a:t>("API2.circle at %f:%f radius %f\n", x, y, radius);</a:t>
            </a:r>
          </a:p>
          <a:p>
            <a:pPr>
              <a:buNone/>
            </a:pPr>
            <a:r>
              <a:rPr lang="en-US" sz="1100" dirty="0" smtClean="0"/>
              <a:t>   }</a:t>
            </a:r>
          </a:p>
          <a:p>
            <a:pPr>
              <a:buNone/>
            </a:pPr>
            <a:r>
              <a:rPr lang="en-US" sz="1100" dirty="0" smtClean="0"/>
              <a:t>}</a:t>
            </a:r>
          </a:p>
          <a:p>
            <a:pPr>
              <a:buNone/>
            </a:pPr>
            <a:r>
              <a:rPr lang="en-US" sz="1100" dirty="0" smtClean="0"/>
              <a:t> </a:t>
            </a:r>
          </a:p>
          <a:p>
            <a:pPr>
              <a:buNone/>
            </a:pPr>
            <a:r>
              <a:rPr lang="en-US" sz="1100" dirty="0" smtClean="0"/>
              <a:t>/** "Abstraction" */</a:t>
            </a:r>
          </a:p>
          <a:p>
            <a:pPr>
              <a:buNone/>
            </a:pPr>
            <a:r>
              <a:rPr lang="en-US" sz="1100" dirty="0" smtClean="0"/>
              <a:t>interface Shape {</a:t>
            </a:r>
          </a:p>
          <a:p>
            <a:pPr>
              <a:buNone/>
            </a:pPr>
            <a:r>
              <a:rPr lang="en-US" sz="1100" dirty="0" smtClean="0"/>
              <a:t>   public void draw();                             // low-level</a:t>
            </a:r>
          </a:p>
          <a:p>
            <a:pPr>
              <a:buNone/>
            </a:pPr>
            <a:r>
              <a:rPr lang="en-US" sz="1100" dirty="0" smtClean="0"/>
              <a:t>   public void </a:t>
            </a:r>
            <a:r>
              <a:rPr lang="en-US" sz="1100" dirty="0" err="1" smtClean="0"/>
              <a:t>resizeByPercentage</a:t>
            </a:r>
            <a:r>
              <a:rPr lang="en-US" sz="1100" dirty="0" smtClean="0"/>
              <a:t>(double pct);     // high-level</a:t>
            </a:r>
          </a:p>
          <a:p>
            <a:pPr>
              <a:buNone/>
            </a:pPr>
            <a:r>
              <a:rPr lang="en-US" sz="1100" dirty="0" smtClean="0"/>
              <a:t>}</a:t>
            </a:r>
          </a:p>
          <a:p>
            <a:pPr>
              <a:buNone/>
            </a:pPr>
            <a:endParaRPr lang="en-US" sz="1100" dirty="0"/>
          </a:p>
        </p:txBody>
      </p:sp>
      <p:sp>
        <p:nvSpPr>
          <p:cNvPr id="5" name="4 Marcador de contenido"/>
          <p:cNvSpPr>
            <a:spLocks noGrp="1"/>
          </p:cNvSpPr>
          <p:nvPr>
            <p:ph sz="half" idx="2"/>
          </p:nvPr>
        </p:nvSpPr>
        <p:spPr>
          <a:xfrm>
            <a:off x="4643438" y="1500174"/>
            <a:ext cx="4038600" cy="452628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100" dirty="0" smtClean="0"/>
              <a:t>/** "Refined Abstraction" */</a:t>
            </a:r>
          </a:p>
          <a:p>
            <a:pPr>
              <a:buNone/>
            </a:pPr>
            <a:r>
              <a:rPr lang="en-US" sz="1100" dirty="0" smtClean="0"/>
              <a:t>class </a:t>
            </a:r>
            <a:r>
              <a:rPr lang="en-US" sz="1100" dirty="0" err="1" smtClean="0"/>
              <a:t>CircleShape</a:t>
            </a:r>
            <a:r>
              <a:rPr lang="en-US" sz="1100" dirty="0" smtClean="0"/>
              <a:t> implements Shape {</a:t>
            </a:r>
          </a:p>
          <a:p>
            <a:pPr>
              <a:buNone/>
            </a:pPr>
            <a:r>
              <a:rPr lang="en-US" sz="1100" dirty="0" smtClean="0"/>
              <a:t>   private double x, y, radius;</a:t>
            </a:r>
          </a:p>
          <a:p>
            <a:pPr>
              <a:buNone/>
            </a:pPr>
            <a:r>
              <a:rPr lang="en-US" sz="1100" dirty="0" smtClean="0"/>
              <a:t>   private </a:t>
            </a:r>
            <a:r>
              <a:rPr lang="en-US" sz="1100" dirty="0" err="1" smtClean="0"/>
              <a:t>DrawingAPI</a:t>
            </a:r>
            <a:r>
              <a:rPr lang="en-US" sz="1100" dirty="0" smtClean="0"/>
              <a:t> </a:t>
            </a:r>
            <a:r>
              <a:rPr lang="en-US" sz="1100" dirty="0" err="1" smtClean="0"/>
              <a:t>drawingAPI</a:t>
            </a:r>
            <a:r>
              <a:rPr lang="en-US" sz="1100" dirty="0" smtClean="0"/>
              <a:t>;</a:t>
            </a:r>
          </a:p>
          <a:p>
            <a:pPr>
              <a:buNone/>
            </a:pPr>
            <a:r>
              <a:rPr lang="en-US" sz="1100" dirty="0" smtClean="0"/>
              <a:t>   public </a:t>
            </a:r>
            <a:r>
              <a:rPr lang="en-US" sz="1100" dirty="0" err="1" smtClean="0"/>
              <a:t>CircleShape</a:t>
            </a:r>
            <a:r>
              <a:rPr lang="en-US" sz="1100" dirty="0" smtClean="0"/>
              <a:t>(double x, double y, double radius, </a:t>
            </a:r>
            <a:r>
              <a:rPr lang="en-US" sz="1100" dirty="0" err="1" smtClean="0"/>
              <a:t>DrawingAPI</a:t>
            </a:r>
            <a:r>
              <a:rPr lang="en-US" sz="1100" dirty="0" smtClean="0"/>
              <a:t> </a:t>
            </a:r>
            <a:r>
              <a:rPr lang="en-US" sz="1100" dirty="0" err="1" smtClean="0"/>
              <a:t>drawingAPI</a:t>
            </a:r>
            <a:r>
              <a:rPr lang="en-US" sz="1100" dirty="0" smtClean="0"/>
              <a:t>) {</a:t>
            </a:r>
          </a:p>
          <a:p>
            <a:pPr>
              <a:buNone/>
            </a:pPr>
            <a:r>
              <a:rPr lang="en-US" sz="1100" dirty="0" smtClean="0"/>
              <a:t>       </a:t>
            </a:r>
            <a:r>
              <a:rPr lang="en-US" sz="1100" dirty="0" err="1" smtClean="0"/>
              <a:t>this.x</a:t>
            </a:r>
            <a:r>
              <a:rPr lang="en-US" sz="1100" dirty="0" smtClean="0"/>
              <a:t> = x;  </a:t>
            </a:r>
            <a:r>
              <a:rPr lang="en-US" sz="1100" dirty="0" err="1" smtClean="0"/>
              <a:t>this.y</a:t>
            </a:r>
            <a:r>
              <a:rPr lang="en-US" sz="1100" dirty="0" smtClean="0"/>
              <a:t> = y;  </a:t>
            </a:r>
            <a:r>
              <a:rPr lang="en-US" sz="1100" dirty="0" err="1" smtClean="0"/>
              <a:t>this.radius</a:t>
            </a:r>
            <a:r>
              <a:rPr lang="en-US" sz="1100" dirty="0" smtClean="0"/>
              <a:t> = radius; </a:t>
            </a:r>
          </a:p>
          <a:p>
            <a:pPr>
              <a:buNone/>
            </a:pPr>
            <a:r>
              <a:rPr lang="en-US" sz="1100" dirty="0" smtClean="0"/>
              <a:t>       </a:t>
            </a:r>
            <a:r>
              <a:rPr lang="en-US" sz="1100" dirty="0" err="1" smtClean="0"/>
              <a:t>this.drawingAPI</a:t>
            </a:r>
            <a:r>
              <a:rPr lang="en-US" sz="1100" dirty="0" smtClean="0"/>
              <a:t> = </a:t>
            </a:r>
            <a:r>
              <a:rPr lang="en-US" sz="1100" dirty="0" err="1" smtClean="0"/>
              <a:t>drawingAPI</a:t>
            </a:r>
            <a:r>
              <a:rPr lang="en-US" sz="1100" dirty="0" smtClean="0"/>
              <a:t>;</a:t>
            </a:r>
          </a:p>
          <a:p>
            <a:pPr>
              <a:buNone/>
            </a:pPr>
            <a:r>
              <a:rPr lang="en-US" sz="1100" dirty="0" smtClean="0"/>
              <a:t>   }</a:t>
            </a:r>
          </a:p>
          <a:p>
            <a:pPr>
              <a:buNone/>
            </a:pPr>
            <a:r>
              <a:rPr lang="en-US" sz="1100" dirty="0" smtClean="0"/>
              <a:t>    // low-level i.e. Implementation specific</a:t>
            </a:r>
          </a:p>
          <a:p>
            <a:pPr>
              <a:buNone/>
            </a:pPr>
            <a:r>
              <a:rPr lang="en-US" sz="1100" dirty="0" smtClean="0"/>
              <a:t>   public void draw() {</a:t>
            </a:r>
          </a:p>
          <a:p>
            <a:pPr>
              <a:buNone/>
            </a:pPr>
            <a:r>
              <a:rPr lang="en-US" sz="1100" dirty="0" smtClean="0"/>
              <a:t>        </a:t>
            </a:r>
            <a:r>
              <a:rPr lang="en-US" sz="1100" dirty="0" err="1" smtClean="0"/>
              <a:t>drawingAPI.drawCircle</a:t>
            </a:r>
            <a:r>
              <a:rPr lang="en-US" sz="1100" dirty="0" smtClean="0"/>
              <a:t>(x, y, radius);</a:t>
            </a:r>
          </a:p>
          <a:p>
            <a:pPr>
              <a:buNone/>
            </a:pPr>
            <a:r>
              <a:rPr lang="en-US" sz="1100" dirty="0" smtClean="0"/>
              <a:t>   }   </a:t>
            </a:r>
          </a:p>
          <a:p>
            <a:pPr>
              <a:buNone/>
            </a:pPr>
            <a:r>
              <a:rPr lang="en-US" sz="1100" dirty="0" smtClean="0"/>
              <a:t>   // high-level i.e. Abstraction specific</a:t>
            </a:r>
          </a:p>
          <a:p>
            <a:pPr>
              <a:buNone/>
            </a:pPr>
            <a:r>
              <a:rPr lang="en-US" sz="1100" dirty="0" smtClean="0"/>
              <a:t>   public void </a:t>
            </a:r>
            <a:r>
              <a:rPr lang="en-US" sz="1100" dirty="0" err="1" smtClean="0"/>
              <a:t>resizeByPercentage</a:t>
            </a:r>
            <a:r>
              <a:rPr lang="en-US" sz="1100" dirty="0" smtClean="0"/>
              <a:t>(double pct) {</a:t>
            </a:r>
          </a:p>
          <a:p>
            <a:pPr>
              <a:buNone/>
            </a:pPr>
            <a:r>
              <a:rPr lang="en-US" sz="1100" dirty="0" smtClean="0"/>
              <a:t>        radius *= pct;</a:t>
            </a:r>
          </a:p>
          <a:p>
            <a:pPr>
              <a:buNone/>
            </a:pPr>
            <a:r>
              <a:rPr lang="en-US" sz="1100" dirty="0" smtClean="0"/>
              <a:t>   }</a:t>
            </a:r>
          </a:p>
          <a:p>
            <a:pPr>
              <a:buNone/>
            </a:pPr>
            <a:r>
              <a:rPr lang="en-US" sz="1100" dirty="0" smtClean="0"/>
              <a:t>}</a:t>
            </a:r>
          </a:p>
          <a:p>
            <a:pPr>
              <a:buNone/>
            </a:pPr>
            <a:r>
              <a:rPr lang="en-US" sz="1100" dirty="0" smtClean="0"/>
              <a:t> /** "Client" */</a:t>
            </a:r>
          </a:p>
          <a:p>
            <a:pPr>
              <a:buNone/>
            </a:pPr>
            <a:r>
              <a:rPr lang="en-US" sz="1100" dirty="0" smtClean="0"/>
              <a:t>class </a:t>
            </a:r>
            <a:r>
              <a:rPr lang="en-US" sz="1100" dirty="0" err="1" smtClean="0"/>
              <a:t>BridgePattern</a:t>
            </a:r>
            <a:r>
              <a:rPr lang="en-US" sz="1100" dirty="0" smtClean="0"/>
              <a:t> {</a:t>
            </a:r>
          </a:p>
          <a:p>
            <a:pPr>
              <a:buNone/>
            </a:pPr>
            <a:r>
              <a:rPr lang="en-US" sz="1100" dirty="0" smtClean="0"/>
              <a:t>   public static void main(String[] </a:t>
            </a:r>
            <a:r>
              <a:rPr lang="en-US" sz="1100" dirty="0" err="1" smtClean="0"/>
              <a:t>args</a:t>
            </a:r>
            <a:r>
              <a:rPr lang="en-US" sz="1100" dirty="0" smtClean="0"/>
              <a:t>) {</a:t>
            </a:r>
          </a:p>
          <a:p>
            <a:pPr>
              <a:buNone/>
            </a:pPr>
            <a:r>
              <a:rPr lang="en-US" sz="1100" dirty="0" smtClean="0"/>
              <a:t>       Shape[] shapes = new Shape[] {</a:t>
            </a:r>
          </a:p>
          <a:p>
            <a:pPr>
              <a:buNone/>
            </a:pPr>
            <a:r>
              <a:rPr lang="en-US" sz="1100" dirty="0" smtClean="0"/>
              <a:t>           new </a:t>
            </a:r>
            <a:r>
              <a:rPr lang="en-US" sz="1100" dirty="0" err="1" smtClean="0"/>
              <a:t>CircleShape</a:t>
            </a:r>
            <a:r>
              <a:rPr lang="en-US" sz="1100" dirty="0" smtClean="0"/>
              <a:t>(1, 2, 3, new DrawingAPI1()),</a:t>
            </a:r>
          </a:p>
          <a:p>
            <a:pPr>
              <a:buNone/>
            </a:pPr>
            <a:r>
              <a:rPr lang="en-US" sz="1100" dirty="0" smtClean="0"/>
              <a:t>           new </a:t>
            </a:r>
            <a:r>
              <a:rPr lang="en-US" sz="1100" dirty="0" err="1" smtClean="0"/>
              <a:t>CircleShape</a:t>
            </a:r>
            <a:r>
              <a:rPr lang="en-US" sz="1100" dirty="0" smtClean="0"/>
              <a:t>(5, 7, 11, new DrawingAPI2()),</a:t>
            </a:r>
          </a:p>
          <a:p>
            <a:pPr>
              <a:buNone/>
            </a:pPr>
            <a:r>
              <a:rPr lang="en-US" sz="1100" dirty="0" smtClean="0"/>
              <a:t>       };</a:t>
            </a:r>
          </a:p>
          <a:p>
            <a:pPr>
              <a:buNone/>
            </a:pPr>
            <a:r>
              <a:rPr lang="en-US" sz="1100" dirty="0" smtClean="0"/>
              <a:t>        for (Shape </a:t>
            </a:r>
            <a:r>
              <a:rPr lang="en-US" sz="1100" dirty="0" err="1" smtClean="0"/>
              <a:t>shape</a:t>
            </a:r>
            <a:r>
              <a:rPr lang="en-US" sz="1100" dirty="0" smtClean="0"/>
              <a:t> : shapes) {</a:t>
            </a:r>
          </a:p>
          <a:p>
            <a:pPr>
              <a:buNone/>
            </a:pPr>
            <a:r>
              <a:rPr lang="en-US" sz="1100" dirty="0" smtClean="0"/>
              <a:t>           </a:t>
            </a:r>
            <a:r>
              <a:rPr lang="en-US" sz="1100" dirty="0" err="1" smtClean="0"/>
              <a:t>shape.resizeByPercentage</a:t>
            </a:r>
            <a:r>
              <a:rPr lang="en-US" sz="1100" dirty="0" smtClean="0"/>
              <a:t>(2.5);</a:t>
            </a:r>
          </a:p>
          <a:p>
            <a:pPr>
              <a:buNone/>
            </a:pPr>
            <a:r>
              <a:rPr lang="en-US" sz="1100" dirty="0" smtClean="0"/>
              <a:t>           </a:t>
            </a:r>
            <a:r>
              <a:rPr lang="en-US" sz="1100" dirty="0" err="1" smtClean="0"/>
              <a:t>shape.draw</a:t>
            </a:r>
            <a:r>
              <a:rPr lang="en-US" sz="1100" dirty="0" smtClean="0"/>
              <a:t>();</a:t>
            </a:r>
          </a:p>
          <a:p>
            <a:pPr>
              <a:buNone/>
            </a:pPr>
            <a:r>
              <a:rPr lang="en-US" sz="1100" dirty="0" smtClean="0"/>
              <a:t>       }</a:t>
            </a:r>
          </a:p>
          <a:p>
            <a:pPr>
              <a:buNone/>
            </a:pPr>
            <a:r>
              <a:rPr lang="en-US" sz="1100" dirty="0" smtClean="0"/>
              <a:t>   }</a:t>
            </a:r>
          </a:p>
          <a:p>
            <a:pPr>
              <a:buNone/>
            </a:pPr>
            <a:r>
              <a:rPr lang="en-US" sz="1100" dirty="0" smtClean="0"/>
              <a:t>}</a:t>
            </a:r>
          </a:p>
          <a:p>
            <a:pPr>
              <a:buNone/>
            </a:pPr>
            <a:endParaRPr lang="en-US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Composite</a:t>
            </a:r>
            <a:endParaRPr lang="es-ES" dirty="0"/>
          </a:p>
        </p:txBody>
      </p:sp>
      <p:sp>
        <p:nvSpPr>
          <p:cNvPr id="6" name="5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s-ES" dirty="0" smtClean="0"/>
              <a:t>Este </a:t>
            </a:r>
            <a:r>
              <a:rPr lang="es-ES" dirty="0" err="1" smtClean="0"/>
              <a:t>patron</a:t>
            </a:r>
            <a:r>
              <a:rPr lang="es-ES" dirty="0" smtClean="0"/>
              <a:t> describe como un grupo de objetos son tratados de la misma manera que una simple instancia de un objeto.</a:t>
            </a:r>
          </a:p>
          <a:p>
            <a:r>
              <a:rPr lang="es-ES" dirty="0" smtClean="0"/>
              <a:t>La </a:t>
            </a:r>
            <a:r>
              <a:rPr lang="es-ES" dirty="0" err="1" smtClean="0"/>
              <a:t>intencion</a:t>
            </a:r>
            <a:r>
              <a:rPr lang="es-ES" dirty="0" smtClean="0"/>
              <a:t> de este </a:t>
            </a:r>
            <a:r>
              <a:rPr lang="es-ES" dirty="0" err="1" smtClean="0"/>
              <a:t>patron</a:t>
            </a:r>
            <a:r>
              <a:rPr lang="es-ES" dirty="0" smtClean="0"/>
              <a:t> es la de “componer” objetos en estructuras </a:t>
            </a:r>
            <a:r>
              <a:rPr lang="es-ES" dirty="0" err="1" smtClean="0"/>
              <a:t>arbolescentes</a:t>
            </a:r>
            <a:r>
              <a:rPr lang="es-ES" dirty="0" smtClean="0"/>
              <a:t> para representar  jerarquías como un todo</a:t>
            </a:r>
          </a:p>
          <a:p>
            <a:r>
              <a:rPr lang="es-ES" dirty="0" err="1" smtClean="0"/>
              <a:t>Motivacion</a:t>
            </a:r>
            <a:r>
              <a:rPr lang="es-ES" dirty="0" smtClean="0"/>
              <a:t>,  cuando se tratan datos </a:t>
            </a:r>
            <a:r>
              <a:rPr lang="es-ES" dirty="0" err="1" smtClean="0"/>
              <a:t>jerarquicos</a:t>
            </a:r>
            <a:r>
              <a:rPr lang="es-ES" dirty="0" smtClean="0"/>
              <a:t>, los programadores frecuentemente tienen que discriminar entre nodos hoja y ramas, esto ocasiona que el código sea mas complejo y propenso a errores.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BO" dirty="0" err="1" smtClean="0"/>
              <a:t>Composite</a:t>
            </a:r>
            <a:r>
              <a:rPr lang="es-BO" dirty="0" smtClean="0"/>
              <a:t> (Estructura)</a:t>
            </a:r>
            <a:endParaRPr lang="en-US" dirty="0"/>
          </a:p>
        </p:txBody>
      </p:sp>
      <p:pic>
        <p:nvPicPr>
          <p:cNvPr id="77826" name="Picture 2" descr="File:Composite UML class diagram (fixed).svg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070288" y="1646238"/>
            <a:ext cx="7003423" cy="4525962"/>
          </a:xfrm>
          <a:prstGeom prst="rect">
            <a:avLst/>
          </a:prstGeom>
          <a:solidFill>
            <a:schemeClr val="tx1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1500166" y="214290"/>
            <a:ext cx="6115050" cy="603250"/>
          </a:xfrm>
        </p:spPr>
        <p:txBody>
          <a:bodyPr>
            <a:normAutofit fontScale="90000"/>
          </a:bodyPr>
          <a:lstStyle/>
          <a:p>
            <a:r>
              <a:rPr lang="es-BO" dirty="0" smtClean="0"/>
              <a:t>Los patrones de diseño</a:t>
            </a:r>
            <a:endParaRPr lang="es-ES" dirty="0"/>
          </a:p>
        </p:txBody>
      </p:sp>
      <p:graphicFrame>
        <p:nvGraphicFramePr>
          <p:cNvPr id="6" name="5 Diagrama"/>
          <p:cNvGraphicFramePr/>
          <p:nvPr/>
        </p:nvGraphicFramePr>
        <p:xfrm>
          <a:off x="214282" y="857232"/>
          <a:ext cx="8572560" cy="57864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BO" dirty="0" err="1" smtClean="0"/>
              <a:t>Composite</a:t>
            </a:r>
            <a:r>
              <a:rPr lang="es-BO" dirty="0" smtClean="0"/>
              <a:t> (Ejemplo)</a:t>
            </a:r>
            <a:endParaRPr lang="en-US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428596" y="1500174"/>
            <a:ext cx="4038600" cy="452628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000" dirty="0" smtClean="0"/>
              <a:t>import </a:t>
            </a:r>
            <a:r>
              <a:rPr lang="en-US" sz="1000" dirty="0" err="1" smtClean="0"/>
              <a:t>java.util.List</a:t>
            </a:r>
            <a:r>
              <a:rPr lang="en-US" sz="1000" dirty="0" smtClean="0"/>
              <a:t>;</a:t>
            </a:r>
          </a:p>
          <a:p>
            <a:pPr>
              <a:buNone/>
            </a:pPr>
            <a:r>
              <a:rPr lang="en-US" sz="1000" dirty="0" smtClean="0"/>
              <a:t>import </a:t>
            </a:r>
            <a:r>
              <a:rPr lang="en-US" sz="1000" dirty="0" err="1" smtClean="0"/>
              <a:t>java.util.ArrayList</a:t>
            </a:r>
            <a:r>
              <a:rPr lang="en-US" sz="1000" dirty="0" smtClean="0"/>
              <a:t>;</a:t>
            </a:r>
          </a:p>
          <a:p>
            <a:pPr>
              <a:buNone/>
            </a:pPr>
            <a:r>
              <a:rPr lang="en-US" sz="1000" dirty="0" smtClean="0"/>
              <a:t> </a:t>
            </a:r>
          </a:p>
          <a:p>
            <a:pPr>
              <a:buNone/>
            </a:pPr>
            <a:r>
              <a:rPr lang="en-US" sz="1000" dirty="0" smtClean="0"/>
              <a:t>/** "Component" */</a:t>
            </a:r>
          </a:p>
          <a:p>
            <a:pPr>
              <a:buNone/>
            </a:pPr>
            <a:r>
              <a:rPr lang="en-US" sz="1000" dirty="0" smtClean="0"/>
              <a:t>interface Graphic {</a:t>
            </a:r>
          </a:p>
          <a:p>
            <a:pPr>
              <a:buNone/>
            </a:pPr>
            <a:r>
              <a:rPr lang="en-US" sz="1000" dirty="0" smtClean="0"/>
              <a:t> </a:t>
            </a:r>
          </a:p>
          <a:p>
            <a:pPr>
              <a:buNone/>
            </a:pPr>
            <a:r>
              <a:rPr lang="en-US" sz="1000" dirty="0" smtClean="0"/>
              <a:t>    //Prints the graphic.</a:t>
            </a:r>
          </a:p>
          <a:p>
            <a:pPr>
              <a:buNone/>
            </a:pPr>
            <a:r>
              <a:rPr lang="en-US" sz="1000" dirty="0" smtClean="0"/>
              <a:t>    public void print();</a:t>
            </a:r>
          </a:p>
          <a:p>
            <a:pPr>
              <a:buNone/>
            </a:pPr>
            <a:r>
              <a:rPr lang="en-US" sz="1000" dirty="0" smtClean="0"/>
              <a:t>}</a:t>
            </a:r>
          </a:p>
          <a:p>
            <a:pPr>
              <a:buNone/>
            </a:pPr>
            <a:r>
              <a:rPr lang="en-US" sz="1000" dirty="0" smtClean="0"/>
              <a:t> </a:t>
            </a:r>
          </a:p>
          <a:p>
            <a:pPr>
              <a:buNone/>
            </a:pPr>
            <a:r>
              <a:rPr lang="en-US" sz="1000" dirty="0" smtClean="0"/>
              <a:t>/** "Composite" */</a:t>
            </a:r>
          </a:p>
          <a:p>
            <a:pPr>
              <a:buNone/>
            </a:pPr>
            <a:r>
              <a:rPr lang="en-US" sz="1000" dirty="0" smtClean="0"/>
              <a:t>class </a:t>
            </a:r>
            <a:r>
              <a:rPr lang="en-US" sz="1000" dirty="0" err="1" smtClean="0"/>
              <a:t>CompositeGraphic</a:t>
            </a:r>
            <a:r>
              <a:rPr lang="en-US" sz="1000" dirty="0" smtClean="0"/>
              <a:t> implements Graphic {</a:t>
            </a:r>
          </a:p>
          <a:p>
            <a:pPr>
              <a:buNone/>
            </a:pPr>
            <a:r>
              <a:rPr lang="en-US" sz="1000" dirty="0" smtClean="0"/>
              <a:t> </a:t>
            </a:r>
          </a:p>
          <a:p>
            <a:pPr>
              <a:buNone/>
            </a:pPr>
            <a:r>
              <a:rPr lang="en-US" sz="1000" dirty="0" smtClean="0"/>
              <a:t>    //Collection of child graphics.</a:t>
            </a:r>
          </a:p>
          <a:p>
            <a:pPr>
              <a:buNone/>
            </a:pPr>
            <a:r>
              <a:rPr lang="en-US" sz="1000" dirty="0" smtClean="0"/>
              <a:t>    private List&lt;Graphic&gt; </a:t>
            </a:r>
            <a:r>
              <a:rPr lang="en-US" sz="1000" dirty="0" err="1" smtClean="0"/>
              <a:t>mChildGraphics</a:t>
            </a:r>
            <a:r>
              <a:rPr lang="en-US" sz="1000" dirty="0" smtClean="0"/>
              <a:t> = new </a:t>
            </a:r>
            <a:r>
              <a:rPr lang="en-US" sz="1000" dirty="0" err="1" smtClean="0"/>
              <a:t>ArrayList</a:t>
            </a:r>
            <a:r>
              <a:rPr lang="en-US" sz="1000" dirty="0" smtClean="0"/>
              <a:t>&lt;Graphic&gt;();</a:t>
            </a:r>
          </a:p>
          <a:p>
            <a:pPr>
              <a:buNone/>
            </a:pPr>
            <a:r>
              <a:rPr lang="en-US" sz="1000" dirty="0" smtClean="0"/>
              <a:t> </a:t>
            </a:r>
          </a:p>
          <a:p>
            <a:pPr>
              <a:buNone/>
            </a:pPr>
            <a:r>
              <a:rPr lang="en-US" sz="1000" dirty="0" smtClean="0"/>
              <a:t>    //Prints the graphic.</a:t>
            </a:r>
          </a:p>
          <a:p>
            <a:pPr>
              <a:buNone/>
            </a:pPr>
            <a:r>
              <a:rPr lang="en-US" sz="1000" dirty="0" smtClean="0"/>
              <a:t>    public void print() {</a:t>
            </a:r>
          </a:p>
          <a:p>
            <a:pPr>
              <a:buNone/>
            </a:pPr>
            <a:r>
              <a:rPr lang="en-US" sz="1000" dirty="0" smtClean="0"/>
              <a:t>        for (Graphic </a:t>
            </a:r>
            <a:r>
              <a:rPr lang="en-US" sz="1000" dirty="0" err="1" smtClean="0"/>
              <a:t>graphic</a:t>
            </a:r>
            <a:r>
              <a:rPr lang="en-US" sz="1000" dirty="0" smtClean="0"/>
              <a:t> : </a:t>
            </a:r>
            <a:r>
              <a:rPr lang="en-US" sz="1000" dirty="0" err="1" smtClean="0"/>
              <a:t>mChildGraphics</a:t>
            </a:r>
            <a:r>
              <a:rPr lang="en-US" sz="1000" dirty="0" smtClean="0"/>
              <a:t>) {</a:t>
            </a:r>
          </a:p>
          <a:p>
            <a:pPr>
              <a:buNone/>
            </a:pPr>
            <a:r>
              <a:rPr lang="en-US" sz="1000" dirty="0" smtClean="0"/>
              <a:t>            </a:t>
            </a:r>
            <a:r>
              <a:rPr lang="en-US" sz="1000" dirty="0" err="1" smtClean="0"/>
              <a:t>graphic.print</a:t>
            </a:r>
            <a:r>
              <a:rPr lang="en-US" sz="1000" dirty="0" smtClean="0"/>
              <a:t>();</a:t>
            </a:r>
          </a:p>
          <a:p>
            <a:pPr>
              <a:buNone/>
            </a:pPr>
            <a:r>
              <a:rPr lang="en-US" sz="1000" dirty="0" smtClean="0"/>
              <a:t>        }</a:t>
            </a:r>
          </a:p>
          <a:p>
            <a:pPr>
              <a:buNone/>
            </a:pPr>
            <a:r>
              <a:rPr lang="en-US" sz="1000" dirty="0" smtClean="0"/>
              <a:t>    }</a:t>
            </a:r>
          </a:p>
          <a:p>
            <a:pPr>
              <a:buNone/>
            </a:pPr>
            <a:r>
              <a:rPr lang="en-US" sz="1000" dirty="0" smtClean="0"/>
              <a:t> </a:t>
            </a:r>
          </a:p>
          <a:p>
            <a:pPr>
              <a:buNone/>
            </a:pPr>
            <a:r>
              <a:rPr lang="en-US" sz="1000" dirty="0" smtClean="0"/>
              <a:t>    //Adds the graphic to the composition.</a:t>
            </a:r>
          </a:p>
          <a:p>
            <a:pPr>
              <a:buNone/>
            </a:pPr>
            <a:r>
              <a:rPr lang="en-US" sz="1000" dirty="0" smtClean="0"/>
              <a:t>    public void add(Graphic </a:t>
            </a:r>
            <a:r>
              <a:rPr lang="en-US" sz="1000" dirty="0" err="1" smtClean="0"/>
              <a:t>graphic</a:t>
            </a:r>
            <a:r>
              <a:rPr lang="en-US" sz="1000" dirty="0" smtClean="0"/>
              <a:t>) {</a:t>
            </a:r>
          </a:p>
          <a:p>
            <a:pPr>
              <a:buNone/>
            </a:pPr>
            <a:r>
              <a:rPr lang="en-US" sz="1000" dirty="0" smtClean="0"/>
              <a:t>        </a:t>
            </a:r>
            <a:r>
              <a:rPr lang="en-US" sz="1000" dirty="0" err="1" smtClean="0"/>
              <a:t>mChildGraphics.add</a:t>
            </a:r>
            <a:r>
              <a:rPr lang="en-US" sz="1000" dirty="0" smtClean="0"/>
              <a:t>(graphic);</a:t>
            </a:r>
          </a:p>
          <a:p>
            <a:pPr>
              <a:buNone/>
            </a:pPr>
            <a:r>
              <a:rPr lang="en-US" sz="1000" dirty="0" smtClean="0"/>
              <a:t>    }</a:t>
            </a:r>
          </a:p>
          <a:p>
            <a:pPr>
              <a:buNone/>
            </a:pPr>
            <a:r>
              <a:rPr lang="en-US" sz="1000" dirty="0" smtClean="0"/>
              <a:t> </a:t>
            </a:r>
          </a:p>
          <a:p>
            <a:pPr>
              <a:buNone/>
            </a:pPr>
            <a:r>
              <a:rPr lang="en-US" sz="1000" dirty="0" smtClean="0"/>
              <a:t>    //Removes the graphic from the composition.</a:t>
            </a:r>
          </a:p>
          <a:p>
            <a:pPr>
              <a:buNone/>
            </a:pPr>
            <a:r>
              <a:rPr lang="en-US" sz="1000" dirty="0" smtClean="0"/>
              <a:t>    public void remove(Graphic </a:t>
            </a:r>
            <a:r>
              <a:rPr lang="en-US" sz="1000" dirty="0" err="1" smtClean="0"/>
              <a:t>graphic</a:t>
            </a:r>
            <a:r>
              <a:rPr lang="en-US" sz="1000" dirty="0" smtClean="0"/>
              <a:t>) {</a:t>
            </a:r>
          </a:p>
          <a:p>
            <a:pPr>
              <a:buNone/>
            </a:pPr>
            <a:r>
              <a:rPr lang="en-US" sz="1000" dirty="0" smtClean="0"/>
              <a:t>        </a:t>
            </a:r>
            <a:r>
              <a:rPr lang="en-US" sz="1000" dirty="0" err="1" smtClean="0"/>
              <a:t>mChildGraphics.remove</a:t>
            </a:r>
            <a:r>
              <a:rPr lang="en-US" sz="1000" dirty="0" smtClean="0"/>
              <a:t>(graphic);</a:t>
            </a:r>
          </a:p>
          <a:p>
            <a:pPr>
              <a:buNone/>
            </a:pPr>
            <a:r>
              <a:rPr lang="en-US" sz="1000" dirty="0" smtClean="0"/>
              <a:t>    }</a:t>
            </a:r>
          </a:p>
          <a:p>
            <a:pPr>
              <a:buNone/>
            </a:pPr>
            <a:r>
              <a:rPr lang="en-US" sz="1000" dirty="0" smtClean="0"/>
              <a:t>}</a:t>
            </a:r>
          </a:p>
          <a:p>
            <a:pPr>
              <a:buNone/>
            </a:pPr>
            <a:endParaRPr lang="en-US" sz="1000" dirty="0"/>
          </a:p>
        </p:txBody>
      </p:sp>
      <p:sp>
        <p:nvSpPr>
          <p:cNvPr id="5" name="4 Marcador de contenido"/>
          <p:cNvSpPr>
            <a:spLocks noGrp="1"/>
          </p:cNvSpPr>
          <p:nvPr>
            <p:ph sz="half" idx="2"/>
          </p:nvPr>
        </p:nvSpPr>
        <p:spPr>
          <a:xfrm>
            <a:off x="4643438" y="1500174"/>
            <a:ext cx="4038600" cy="4526280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1000" dirty="0" smtClean="0"/>
              <a:t>/** "Leaf" */</a:t>
            </a:r>
          </a:p>
          <a:p>
            <a:pPr>
              <a:buNone/>
            </a:pPr>
            <a:r>
              <a:rPr lang="en-US" sz="1000" dirty="0" smtClean="0"/>
              <a:t>class Ellipse implements Graphic {</a:t>
            </a:r>
          </a:p>
          <a:p>
            <a:pPr>
              <a:buNone/>
            </a:pPr>
            <a:r>
              <a:rPr lang="en-US" sz="1000" dirty="0" smtClean="0"/>
              <a:t> </a:t>
            </a:r>
          </a:p>
          <a:p>
            <a:pPr>
              <a:buNone/>
            </a:pPr>
            <a:r>
              <a:rPr lang="en-US" sz="1000" dirty="0" smtClean="0"/>
              <a:t>    //Prints the graphic.</a:t>
            </a:r>
          </a:p>
          <a:p>
            <a:pPr>
              <a:buNone/>
            </a:pPr>
            <a:r>
              <a:rPr lang="en-US" sz="1000" dirty="0" smtClean="0"/>
              <a:t>    public void print() {</a:t>
            </a:r>
          </a:p>
          <a:p>
            <a:pPr>
              <a:buNone/>
            </a:pPr>
            <a:r>
              <a:rPr lang="en-US" sz="1000" dirty="0" smtClean="0"/>
              <a:t>        </a:t>
            </a:r>
            <a:r>
              <a:rPr lang="en-US" sz="1000" dirty="0" err="1" smtClean="0"/>
              <a:t>System.out.println</a:t>
            </a:r>
            <a:r>
              <a:rPr lang="en-US" sz="1000" dirty="0" smtClean="0"/>
              <a:t>("Ellipse");</a:t>
            </a:r>
          </a:p>
          <a:p>
            <a:pPr>
              <a:buNone/>
            </a:pPr>
            <a:r>
              <a:rPr lang="en-US" sz="1000" dirty="0" smtClean="0"/>
              <a:t>    }</a:t>
            </a:r>
          </a:p>
          <a:p>
            <a:pPr>
              <a:buNone/>
            </a:pPr>
            <a:r>
              <a:rPr lang="en-US" sz="1000" dirty="0" smtClean="0"/>
              <a:t>}</a:t>
            </a:r>
          </a:p>
          <a:p>
            <a:pPr>
              <a:buNone/>
            </a:pPr>
            <a:r>
              <a:rPr lang="en-US" sz="1000" dirty="0" smtClean="0"/>
              <a:t> </a:t>
            </a:r>
          </a:p>
          <a:p>
            <a:pPr>
              <a:buNone/>
            </a:pPr>
            <a:r>
              <a:rPr lang="en-US" sz="1000" dirty="0" smtClean="0"/>
              <a:t>/** Client */</a:t>
            </a:r>
          </a:p>
          <a:p>
            <a:pPr>
              <a:buNone/>
            </a:pPr>
            <a:r>
              <a:rPr lang="en-US" sz="1000" dirty="0" smtClean="0"/>
              <a:t>public class Program {</a:t>
            </a:r>
          </a:p>
          <a:p>
            <a:pPr>
              <a:buNone/>
            </a:pPr>
            <a:r>
              <a:rPr lang="en-US" sz="1000" dirty="0" smtClean="0"/>
              <a:t>     public static void main(String[] </a:t>
            </a:r>
            <a:r>
              <a:rPr lang="en-US" sz="1000" dirty="0" err="1" smtClean="0"/>
              <a:t>args</a:t>
            </a:r>
            <a:r>
              <a:rPr lang="en-US" sz="1000" dirty="0" smtClean="0"/>
              <a:t>) {</a:t>
            </a:r>
          </a:p>
          <a:p>
            <a:pPr>
              <a:buNone/>
            </a:pPr>
            <a:r>
              <a:rPr lang="en-US" sz="1000" dirty="0" smtClean="0"/>
              <a:t>        //Initialize four ellipses</a:t>
            </a:r>
          </a:p>
          <a:p>
            <a:pPr>
              <a:buNone/>
            </a:pPr>
            <a:r>
              <a:rPr lang="en-US" sz="1000" dirty="0" smtClean="0"/>
              <a:t>        Ellipse ellipse1 = new Ellipse();</a:t>
            </a:r>
          </a:p>
          <a:p>
            <a:pPr>
              <a:buNone/>
            </a:pPr>
            <a:r>
              <a:rPr lang="en-US" sz="1000" dirty="0" smtClean="0"/>
              <a:t>        Ellipse ellipse2 = new Ellipse();</a:t>
            </a:r>
          </a:p>
          <a:p>
            <a:pPr>
              <a:buNone/>
            </a:pPr>
            <a:r>
              <a:rPr lang="en-US" sz="1000" dirty="0" smtClean="0"/>
              <a:t>        Ellipse ellipse3 = new Ellipse();</a:t>
            </a:r>
          </a:p>
          <a:p>
            <a:pPr>
              <a:buNone/>
            </a:pPr>
            <a:r>
              <a:rPr lang="en-US" sz="1000" dirty="0" smtClean="0"/>
              <a:t>        Ellipse ellipse4 = new Ellipse();</a:t>
            </a:r>
          </a:p>
          <a:p>
            <a:pPr>
              <a:buNone/>
            </a:pPr>
            <a:r>
              <a:rPr lang="en-US" sz="1000" dirty="0" smtClean="0"/>
              <a:t> </a:t>
            </a:r>
          </a:p>
          <a:p>
            <a:pPr>
              <a:buNone/>
            </a:pPr>
            <a:r>
              <a:rPr lang="en-US" sz="1000" dirty="0" smtClean="0"/>
              <a:t>        //Initialize three composite graphics</a:t>
            </a:r>
          </a:p>
          <a:p>
            <a:pPr>
              <a:buNone/>
            </a:pPr>
            <a:r>
              <a:rPr lang="en-US" sz="1000" dirty="0" smtClean="0"/>
              <a:t>        </a:t>
            </a:r>
            <a:r>
              <a:rPr lang="en-US" sz="1000" dirty="0" err="1" smtClean="0"/>
              <a:t>CompositeGraphic</a:t>
            </a:r>
            <a:r>
              <a:rPr lang="en-US" sz="1000" dirty="0" smtClean="0"/>
              <a:t> graphic = new </a:t>
            </a:r>
            <a:r>
              <a:rPr lang="en-US" sz="1000" dirty="0" err="1" smtClean="0"/>
              <a:t>CompositeGraphic</a:t>
            </a:r>
            <a:r>
              <a:rPr lang="en-US" sz="1000" dirty="0" smtClean="0"/>
              <a:t>();</a:t>
            </a:r>
          </a:p>
          <a:p>
            <a:pPr>
              <a:buNone/>
            </a:pPr>
            <a:r>
              <a:rPr lang="en-US" sz="1000" dirty="0" smtClean="0"/>
              <a:t>        </a:t>
            </a:r>
            <a:r>
              <a:rPr lang="en-US" sz="1000" dirty="0" err="1" smtClean="0"/>
              <a:t>CompositeGraphic</a:t>
            </a:r>
            <a:r>
              <a:rPr lang="en-US" sz="1000" dirty="0" smtClean="0"/>
              <a:t> graphic1 = new </a:t>
            </a:r>
            <a:r>
              <a:rPr lang="en-US" sz="1000" dirty="0" err="1" smtClean="0"/>
              <a:t>CompositeGraphic</a:t>
            </a:r>
            <a:r>
              <a:rPr lang="en-US" sz="1000" dirty="0" smtClean="0"/>
              <a:t>();</a:t>
            </a:r>
          </a:p>
          <a:p>
            <a:pPr>
              <a:buNone/>
            </a:pPr>
            <a:r>
              <a:rPr lang="en-US" sz="1000" dirty="0" smtClean="0"/>
              <a:t>        </a:t>
            </a:r>
            <a:r>
              <a:rPr lang="en-US" sz="1000" dirty="0" err="1" smtClean="0"/>
              <a:t>CompositeGraphic</a:t>
            </a:r>
            <a:r>
              <a:rPr lang="en-US" sz="1000" dirty="0" smtClean="0"/>
              <a:t> graphic2 = new </a:t>
            </a:r>
            <a:r>
              <a:rPr lang="en-US" sz="1000" dirty="0" err="1" smtClean="0"/>
              <a:t>CompositeGraphic</a:t>
            </a:r>
            <a:r>
              <a:rPr lang="en-US" sz="1000" dirty="0" smtClean="0"/>
              <a:t>();</a:t>
            </a:r>
          </a:p>
          <a:p>
            <a:pPr>
              <a:buNone/>
            </a:pPr>
            <a:r>
              <a:rPr lang="en-US" sz="1000" dirty="0" smtClean="0"/>
              <a:t>         //Composes the graphics</a:t>
            </a:r>
          </a:p>
          <a:p>
            <a:pPr>
              <a:buNone/>
            </a:pPr>
            <a:r>
              <a:rPr lang="en-US" sz="1000" dirty="0" smtClean="0"/>
              <a:t>        graphic1.add(ellipse1);</a:t>
            </a:r>
          </a:p>
          <a:p>
            <a:pPr>
              <a:buNone/>
            </a:pPr>
            <a:r>
              <a:rPr lang="en-US" sz="1000" dirty="0" smtClean="0"/>
              <a:t>        graphic1.add(ellipse2);</a:t>
            </a:r>
          </a:p>
          <a:p>
            <a:pPr>
              <a:buNone/>
            </a:pPr>
            <a:r>
              <a:rPr lang="en-US" sz="1000" dirty="0" smtClean="0"/>
              <a:t>        graphic1.add(ellipse3);</a:t>
            </a:r>
          </a:p>
          <a:p>
            <a:pPr>
              <a:buNone/>
            </a:pPr>
            <a:r>
              <a:rPr lang="en-US" sz="1000" dirty="0" smtClean="0"/>
              <a:t>         graphic2.add(ellipse4);</a:t>
            </a:r>
          </a:p>
          <a:p>
            <a:pPr>
              <a:buNone/>
            </a:pPr>
            <a:r>
              <a:rPr lang="en-US" sz="1000" dirty="0" smtClean="0"/>
              <a:t>         </a:t>
            </a:r>
            <a:r>
              <a:rPr lang="en-US" sz="1000" dirty="0" err="1" smtClean="0"/>
              <a:t>graphic.add</a:t>
            </a:r>
            <a:r>
              <a:rPr lang="en-US" sz="1000" dirty="0" smtClean="0"/>
              <a:t>(graphic1);</a:t>
            </a:r>
          </a:p>
          <a:p>
            <a:pPr>
              <a:buNone/>
            </a:pPr>
            <a:r>
              <a:rPr lang="en-US" sz="1000" dirty="0" smtClean="0"/>
              <a:t>        </a:t>
            </a:r>
            <a:r>
              <a:rPr lang="en-US" sz="1000" dirty="0" err="1" smtClean="0"/>
              <a:t>graphic.add</a:t>
            </a:r>
            <a:r>
              <a:rPr lang="en-US" sz="1000" dirty="0" smtClean="0"/>
              <a:t>(graphic2);</a:t>
            </a:r>
          </a:p>
          <a:p>
            <a:pPr>
              <a:buNone/>
            </a:pPr>
            <a:r>
              <a:rPr lang="en-US" sz="1000" dirty="0" smtClean="0"/>
              <a:t> </a:t>
            </a:r>
          </a:p>
          <a:p>
            <a:pPr>
              <a:buNone/>
            </a:pPr>
            <a:r>
              <a:rPr lang="en-US" sz="1000" dirty="0" smtClean="0"/>
              <a:t>        //Prints the complete graphic (four times the string "Ellipse").</a:t>
            </a:r>
          </a:p>
          <a:p>
            <a:pPr>
              <a:buNone/>
            </a:pPr>
            <a:r>
              <a:rPr lang="en-US" sz="1000" dirty="0" smtClean="0"/>
              <a:t>        </a:t>
            </a:r>
            <a:r>
              <a:rPr lang="en-US" sz="1000" dirty="0" err="1" smtClean="0"/>
              <a:t>graphic.print</a:t>
            </a:r>
            <a:r>
              <a:rPr lang="en-US" sz="1000" dirty="0" smtClean="0"/>
              <a:t>();</a:t>
            </a:r>
          </a:p>
          <a:p>
            <a:pPr>
              <a:buNone/>
            </a:pPr>
            <a:r>
              <a:rPr lang="en-US" sz="1000" dirty="0" smtClean="0"/>
              <a:t>    }</a:t>
            </a:r>
          </a:p>
          <a:p>
            <a:pPr>
              <a:buNone/>
            </a:pPr>
            <a:r>
              <a:rPr lang="en-US" sz="1000" dirty="0" smtClean="0"/>
              <a:t>}</a:t>
            </a:r>
          </a:p>
          <a:p>
            <a:pPr>
              <a:buNone/>
            </a:pPr>
            <a:endParaRPr 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Decorator</a:t>
            </a:r>
            <a:endParaRPr lang="es-ES" dirty="0"/>
          </a:p>
        </p:txBody>
      </p:sp>
      <p:sp>
        <p:nvSpPr>
          <p:cNvPr id="6" name="5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s-ES" dirty="0" smtClean="0"/>
              <a:t>Este patrón permite adicionar nuevo comportamiento que se adicionan a un objeto existente dinámicamente.</a:t>
            </a:r>
          </a:p>
          <a:p>
            <a:r>
              <a:rPr lang="es-ES" dirty="0" smtClean="0"/>
              <a:t>Motivación,  como ejemplo considere una ventana en un sistema de ventanas. Para permitir </a:t>
            </a:r>
            <a:r>
              <a:rPr lang="es-ES" dirty="0" err="1" smtClean="0"/>
              <a:t>scrolling</a:t>
            </a:r>
            <a:r>
              <a:rPr lang="es-ES" dirty="0" smtClean="0"/>
              <a:t> al contenido de la ventana, deberemos adicionar </a:t>
            </a:r>
            <a:r>
              <a:rPr lang="es-ES" dirty="0" err="1" smtClean="0"/>
              <a:t>scrollbars</a:t>
            </a:r>
            <a:r>
              <a:rPr lang="es-ES" dirty="0" smtClean="0"/>
              <a:t> verticales y horizontales a este. Asuma que las ventanas son representadas por instancias de la clase </a:t>
            </a:r>
            <a:r>
              <a:rPr lang="es-ES" dirty="0" err="1" smtClean="0"/>
              <a:t>Window</a:t>
            </a:r>
            <a:r>
              <a:rPr lang="es-ES" dirty="0" smtClean="0"/>
              <a:t>, y asuma que no existe funcionalidad para adicionar </a:t>
            </a:r>
            <a:r>
              <a:rPr lang="es-ES" dirty="0" err="1" smtClean="0"/>
              <a:t>scrollbars</a:t>
            </a:r>
            <a:r>
              <a:rPr lang="es-ES" dirty="0" smtClean="0"/>
              <a:t>. Podemos crear una subclase </a:t>
            </a:r>
            <a:r>
              <a:rPr lang="es-ES" dirty="0" err="1" smtClean="0"/>
              <a:t>ScrollingWindow</a:t>
            </a:r>
            <a:r>
              <a:rPr lang="es-ES" dirty="0" smtClean="0"/>
              <a:t> que provea esta funcionalidad o podemos crear una clase </a:t>
            </a:r>
            <a:r>
              <a:rPr lang="es-ES" dirty="0" err="1" smtClean="0"/>
              <a:t>ScrollingWindowDecorator</a:t>
            </a:r>
            <a:r>
              <a:rPr lang="es-ES" dirty="0" smtClean="0"/>
              <a:t> que adicione esta funcionalidad a objetos </a:t>
            </a:r>
            <a:r>
              <a:rPr lang="es-ES" dirty="0" err="1" smtClean="0"/>
              <a:t>Window</a:t>
            </a:r>
            <a:r>
              <a:rPr lang="es-ES" dirty="0" smtClean="0"/>
              <a:t> existentes.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BO" dirty="0" err="1" smtClean="0"/>
              <a:t>Decorator</a:t>
            </a:r>
            <a:r>
              <a:rPr lang="es-BO" dirty="0" smtClean="0"/>
              <a:t> (Estructura)</a:t>
            </a:r>
            <a:endParaRPr lang="en-US" dirty="0"/>
          </a:p>
        </p:txBody>
      </p:sp>
      <p:pic>
        <p:nvPicPr>
          <p:cNvPr id="81922" name="Picture 2" descr="File:Decorator UML class diagram.svg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712106" y="1646238"/>
            <a:ext cx="5719788" cy="4525962"/>
          </a:xfrm>
          <a:prstGeom prst="rect">
            <a:avLst/>
          </a:prstGeom>
          <a:solidFill>
            <a:schemeClr val="tx1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BO" dirty="0" err="1" smtClean="0"/>
              <a:t>Decorator</a:t>
            </a:r>
            <a:r>
              <a:rPr lang="es-BO" dirty="0" smtClean="0"/>
              <a:t> (Ejemplo)</a:t>
            </a:r>
            <a:endParaRPr lang="en-US" dirty="0"/>
          </a:p>
        </p:txBody>
      </p:sp>
      <p:sp>
        <p:nvSpPr>
          <p:cNvPr id="6" name="5 Marcador de contenido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1100" dirty="0" smtClean="0"/>
              <a:t>// the Window interface</a:t>
            </a:r>
          </a:p>
          <a:p>
            <a:pPr>
              <a:buNone/>
            </a:pPr>
            <a:r>
              <a:rPr lang="en-US" sz="1100" dirty="0" smtClean="0"/>
              <a:t>interface Window {</a:t>
            </a:r>
          </a:p>
          <a:p>
            <a:pPr>
              <a:buNone/>
            </a:pPr>
            <a:r>
              <a:rPr lang="en-US" sz="1100" dirty="0" smtClean="0"/>
              <a:t>    public void draw(); // draws the Window</a:t>
            </a:r>
          </a:p>
          <a:p>
            <a:pPr>
              <a:buNone/>
            </a:pPr>
            <a:r>
              <a:rPr lang="en-US" sz="1100" dirty="0" smtClean="0"/>
              <a:t>    public String </a:t>
            </a:r>
            <a:r>
              <a:rPr lang="en-US" sz="1100" dirty="0" err="1" smtClean="0"/>
              <a:t>getDescription</a:t>
            </a:r>
            <a:r>
              <a:rPr lang="en-US" sz="1100" dirty="0" smtClean="0"/>
              <a:t>(); // returns a description of the Window</a:t>
            </a:r>
          </a:p>
          <a:p>
            <a:pPr>
              <a:buNone/>
            </a:pPr>
            <a:r>
              <a:rPr lang="en-US" sz="1100" dirty="0" smtClean="0"/>
              <a:t>}</a:t>
            </a:r>
          </a:p>
          <a:p>
            <a:pPr>
              <a:buNone/>
            </a:pPr>
            <a:r>
              <a:rPr lang="en-US" sz="1100" dirty="0" smtClean="0"/>
              <a:t> </a:t>
            </a:r>
          </a:p>
          <a:p>
            <a:pPr>
              <a:buNone/>
            </a:pPr>
            <a:r>
              <a:rPr lang="en-US" sz="1100" dirty="0" smtClean="0"/>
              <a:t>// implementation of a simple Window without any scrollbars</a:t>
            </a:r>
          </a:p>
          <a:p>
            <a:pPr>
              <a:buNone/>
            </a:pPr>
            <a:r>
              <a:rPr lang="en-US" sz="1100" dirty="0" smtClean="0"/>
              <a:t>class </a:t>
            </a:r>
            <a:r>
              <a:rPr lang="en-US" sz="1100" dirty="0" err="1" smtClean="0"/>
              <a:t>SimpleWindow</a:t>
            </a:r>
            <a:r>
              <a:rPr lang="en-US" sz="1100" dirty="0" smtClean="0"/>
              <a:t> implements Window {</a:t>
            </a:r>
          </a:p>
          <a:p>
            <a:pPr>
              <a:buNone/>
            </a:pPr>
            <a:r>
              <a:rPr lang="en-US" sz="1100" dirty="0" smtClean="0"/>
              <a:t>    public void draw() {</a:t>
            </a:r>
          </a:p>
          <a:p>
            <a:pPr>
              <a:buNone/>
            </a:pPr>
            <a:r>
              <a:rPr lang="en-US" sz="1100" dirty="0" smtClean="0"/>
              <a:t>        // draw window</a:t>
            </a:r>
          </a:p>
          <a:p>
            <a:pPr>
              <a:buNone/>
            </a:pPr>
            <a:r>
              <a:rPr lang="en-US" sz="1100" dirty="0" smtClean="0"/>
              <a:t>    }</a:t>
            </a:r>
          </a:p>
          <a:p>
            <a:pPr>
              <a:buNone/>
            </a:pPr>
            <a:r>
              <a:rPr lang="en-US" sz="1100" dirty="0" smtClean="0"/>
              <a:t>    public String </a:t>
            </a:r>
            <a:r>
              <a:rPr lang="en-US" sz="1100" dirty="0" err="1" smtClean="0"/>
              <a:t>getDescription</a:t>
            </a:r>
            <a:r>
              <a:rPr lang="en-US" sz="1100" dirty="0" smtClean="0"/>
              <a:t>() {</a:t>
            </a:r>
          </a:p>
          <a:p>
            <a:pPr>
              <a:buNone/>
            </a:pPr>
            <a:r>
              <a:rPr lang="en-US" sz="1100" dirty="0" smtClean="0"/>
              <a:t>        return "simple window";</a:t>
            </a:r>
          </a:p>
          <a:p>
            <a:pPr>
              <a:buNone/>
            </a:pPr>
            <a:r>
              <a:rPr lang="en-US" sz="1100" dirty="0" smtClean="0"/>
              <a:t>    }</a:t>
            </a:r>
          </a:p>
          <a:p>
            <a:pPr>
              <a:buNone/>
            </a:pPr>
            <a:r>
              <a:rPr lang="en-US" sz="1100" dirty="0" smtClean="0"/>
              <a:t>}</a:t>
            </a:r>
          </a:p>
          <a:p>
            <a:pPr>
              <a:buNone/>
            </a:pPr>
            <a:endParaRPr lang="en-US" sz="1100" dirty="0" smtClean="0"/>
          </a:p>
          <a:p>
            <a:pPr>
              <a:buNone/>
            </a:pPr>
            <a:r>
              <a:rPr lang="en-US" sz="1100" dirty="0" smtClean="0"/>
              <a:t>// abstract decorator class - note that it implements Window</a:t>
            </a:r>
          </a:p>
          <a:p>
            <a:pPr>
              <a:buNone/>
            </a:pPr>
            <a:r>
              <a:rPr lang="en-US" sz="1100" dirty="0" smtClean="0"/>
              <a:t>abstract class </a:t>
            </a:r>
            <a:r>
              <a:rPr lang="en-US" sz="1100" dirty="0" err="1" smtClean="0"/>
              <a:t>WindowDecorator</a:t>
            </a:r>
            <a:r>
              <a:rPr lang="en-US" sz="1100" dirty="0" smtClean="0"/>
              <a:t> implements Window {</a:t>
            </a:r>
          </a:p>
          <a:p>
            <a:pPr>
              <a:buNone/>
            </a:pPr>
            <a:r>
              <a:rPr lang="en-US" sz="1100" dirty="0" smtClean="0"/>
              <a:t>    protected Window </a:t>
            </a:r>
            <a:r>
              <a:rPr lang="en-US" sz="1100" dirty="0" err="1" smtClean="0"/>
              <a:t>decoratedWindow</a:t>
            </a:r>
            <a:r>
              <a:rPr lang="en-US" sz="1100" dirty="0" smtClean="0"/>
              <a:t>; // the Window being decorated</a:t>
            </a:r>
          </a:p>
          <a:p>
            <a:pPr>
              <a:buNone/>
            </a:pPr>
            <a:r>
              <a:rPr lang="en-US" sz="1100" dirty="0" smtClean="0"/>
              <a:t>    public </a:t>
            </a:r>
            <a:r>
              <a:rPr lang="en-US" sz="1100" dirty="0" err="1" smtClean="0"/>
              <a:t>WindowDecorator</a:t>
            </a:r>
            <a:r>
              <a:rPr lang="en-US" sz="1100" dirty="0" smtClean="0"/>
              <a:t> (Window </a:t>
            </a:r>
            <a:r>
              <a:rPr lang="en-US" sz="1100" dirty="0" err="1" smtClean="0"/>
              <a:t>decoratedWindow</a:t>
            </a:r>
            <a:r>
              <a:rPr lang="en-US" sz="1100" dirty="0" smtClean="0"/>
              <a:t>) {</a:t>
            </a:r>
          </a:p>
          <a:p>
            <a:pPr>
              <a:buNone/>
            </a:pPr>
            <a:r>
              <a:rPr lang="en-US" sz="1100" dirty="0" smtClean="0"/>
              <a:t>        </a:t>
            </a:r>
            <a:r>
              <a:rPr lang="en-US" sz="1100" dirty="0" err="1" smtClean="0"/>
              <a:t>this.decoratedWindow</a:t>
            </a:r>
            <a:r>
              <a:rPr lang="en-US" sz="1100" dirty="0" smtClean="0"/>
              <a:t> = </a:t>
            </a:r>
            <a:r>
              <a:rPr lang="en-US" sz="1100" dirty="0" err="1" smtClean="0"/>
              <a:t>decoratedWindow</a:t>
            </a:r>
            <a:r>
              <a:rPr lang="en-US" sz="1100" dirty="0" smtClean="0"/>
              <a:t>;</a:t>
            </a:r>
          </a:p>
          <a:p>
            <a:pPr>
              <a:buNone/>
            </a:pPr>
            <a:r>
              <a:rPr lang="en-US" sz="1100" dirty="0" smtClean="0"/>
              <a:t>    }</a:t>
            </a:r>
          </a:p>
          <a:p>
            <a:pPr>
              <a:buNone/>
            </a:pPr>
            <a:r>
              <a:rPr lang="en-US" sz="1100" dirty="0" smtClean="0"/>
              <a:t>   public void draw() {</a:t>
            </a:r>
          </a:p>
          <a:p>
            <a:pPr>
              <a:buNone/>
            </a:pPr>
            <a:r>
              <a:rPr lang="en-US" sz="1100" dirty="0" smtClean="0"/>
              <a:t>        </a:t>
            </a:r>
            <a:r>
              <a:rPr lang="en-US" sz="1100" dirty="0" err="1" smtClean="0"/>
              <a:t>decoratedWindow.draw</a:t>
            </a:r>
            <a:r>
              <a:rPr lang="en-US" sz="1100" dirty="0" smtClean="0"/>
              <a:t>();</a:t>
            </a:r>
          </a:p>
          <a:p>
            <a:pPr>
              <a:buNone/>
            </a:pPr>
            <a:r>
              <a:rPr lang="en-US" sz="1100" dirty="0" smtClean="0"/>
              <a:t>    }</a:t>
            </a:r>
          </a:p>
          <a:p>
            <a:pPr>
              <a:buNone/>
            </a:pPr>
            <a:r>
              <a:rPr lang="en-US" sz="1100" dirty="0" smtClean="0"/>
              <a:t>}</a:t>
            </a:r>
          </a:p>
          <a:p>
            <a:pPr>
              <a:buNone/>
            </a:pPr>
            <a:r>
              <a:rPr lang="en-US" sz="1100" dirty="0" smtClean="0"/>
              <a:t> </a:t>
            </a:r>
          </a:p>
        </p:txBody>
      </p:sp>
      <p:sp>
        <p:nvSpPr>
          <p:cNvPr id="7" name="6 Marcador de contenido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1100" dirty="0" smtClean="0"/>
              <a:t>// the first concrete decorator which adds vertical scrollbar functionality</a:t>
            </a:r>
          </a:p>
          <a:p>
            <a:pPr>
              <a:buNone/>
            </a:pPr>
            <a:r>
              <a:rPr lang="en-US" sz="1100" dirty="0" smtClean="0"/>
              <a:t>class </a:t>
            </a:r>
            <a:r>
              <a:rPr lang="en-US" sz="1100" dirty="0" err="1" smtClean="0"/>
              <a:t>VerticalScrollBarDecorator</a:t>
            </a:r>
            <a:r>
              <a:rPr lang="en-US" sz="1100" dirty="0" smtClean="0"/>
              <a:t> extends </a:t>
            </a:r>
            <a:r>
              <a:rPr lang="en-US" sz="1100" dirty="0" err="1" smtClean="0"/>
              <a:t>WindowDecorator</a:t>
            </a:r>
            <a:endParaRPr lang="en-US" sz="1100" dirty="0" smtClean="0"/>
          </a:p>
          <a:p>
            <a:pPr>
              <a:buNone/>
            </a:pPr>
            <a:r>
              <a:rPr lang="en-US" sz="1100" dirty="0" smtClean="0"/>
              <a:t>{</a:t>
            </a:r>
          </a:p>
          <a:p>
            <a:pPr>
              <a:buNone/>
            </a:pPr>
            <a:r>
              <a:rPr lang="en-US" sz="1100" dirty="0" smtClean="0"/>
              <a:t>    public </a:t>
            </a:r>
            <a:r>
              <a:rPr lang="en-US" sz="1100" dirty="0" err="1" smtClean="0"/>
              <a:t>VerticalScrollBarDecorator</a:t>
            </a:r>
            <a:r>
              <a:rPr lang="en-US" sz="1100" dirty="0" smtClean="0"/>
              <a:t> (Window </a:t>
            </a:r>
            <a:r>
              <a:rPr lang="en-US" sz="1100" dirty="0" err="1" smtClean="0"/>
              <a:t>decoratedWindow</a:t>
            </a:r>
            <a:r>
              <a:rPr lang="en-US" sz="1100" dirty="0" smtClean="0"/>
              <a:t>) {</a:t>
            </a:r>
          </a:p>
          <a:p>
            <a:pPr>
              <a:buNone/>
            </a:pPr>
            <a:r>
              <a:rPr lang="en-US" sz="1100" dirty="0" smtClean="0"/>
              <a:t>        super(</a:t>
            </a:r>
            <a:r>
              <a:rPr lang="en-US" sz="1100" dirty="0" err="1" smtClean="0"/>
              <a:t>decoratedWindow</a:t>
            </a:r>
            <a:r>
              <a:rPr lang="en-US" sz="1100" dirty="0" smtClean="0"/>
              <a:t>);</a:t>
            </a:r>
          </a:p>
          <a:p>
            <a:pPr>
              <a:buNone/>
            </a:pPr>
            <a:r>
              <a:rPr lang="en-US" sz="1100" dirty="0" smtClean="0"/>
              <a:t>    }</a:t>
            </a:r>
          </a:p>
          <a:p>
            <a:pPr>
              <a:buNone/>
            </a:pPr>
            <a:r>
              <a:rPr lang="en-US" sz="1100" dirty="0" smtClean="0"/>
              <a:t>    public void draw() {</a:t>
            </a:r>
          </a:p>
          <a:p>
            <a:pPr>
              <a:buNone/>
            </a:pPr>
            <a:r>
              <a:rPr lang="en-US" sz="1100" dirty="0" smtClean="0"/>
              <a:t>        </a:t>
            </a:r>
            <a:r>
              <a:rPr lang="en-US" sz="1100" dirty="0" err="1" smtClean="0"/>
              <a:t>decoratedWindow.draw</a:t>
            </a:r>
            <a:r>
              <a:rPr lang="en-US" sz="1100" dirty="0" smtClean="0"/>
              <a:t>();</a:t>
            </a:r>
          </a:p>
          <a:p>
            <a:pPr>
              <a:buNone/>
            </a:pPr>
            <a:r>
              <a:rPr lang="en-US" sz="1100" dirty="0" smtClean="0"/>
              <a:t>        </a:t>
            </a:r>
            <a:r>
              <a:rPr lang="en-US" sz="1100" dirty="0" err="1" smtClean="0"/>
              <a:t>drawVerticalScrollBar</a:t>
            </a:r>
            <a:r>
              <a:rPr lang="en-US" sz="1100" dirty="0" smtClean="0"/>
              <a:t>();</a:t>
            </a:r>
          </a:p>
          <a:p>
            <a:pPr>
              <a:buNone/>
            </a:pPr>
            <a:r>
              <a:rPr lang="en-US" sz="1100" dirty="0" smtClean="0"/>
              <a:t>    }</a:t>
            </a:r>
          </a:p>
          <a:p>
            <a:pPr>
              <a:buNone/>
            </a:pPr>
            <a:r>
              <a:rPr lang="en-US" sz="1100" dirty="0" smtClean="0"/>
              <a:t>    private void </a:t>
            </a:r>
            <a:r>
              <a:rPr lang="en-US" sz="1100" dirty="0" err="1" smtClean="0"/>
              <a:t>drawVerticalScrollBar</a:t>
            </a:r>
            <a:r>
              <a:rPr lang="en-US" sz="1100" dirty="0" smtClean="0"/>
              <a:t>() {</a:t>
            </a:r>
          </a:p>
          <a:p>
            <a:pPr>
              <a:buNone/>
            </a:pPr>
            <a:r>
              <a:rPr lang="en-US" sz="1100" dirty="0" smtClean="0"/>
              <a:t>        // draw the vertical scrollbar</a:t>
            </a:r>
          </a:p>
          <a:p>
            <a:pPr>
              <a:buNone/>
            </a:pPr>
            <a:r>
              <a:rPr lang="en-US" sz="1100" dirty="0" smtClean="0"/>
              <a:t>    }</a:t>
            </a:r>
          </a:p>
          <a:p>
            <a:pPr>
              <a:buNone/>
            </a:pPr>
            <a:r>
              <a:rPr lang="en-US" sz="1100" dirty="0" smtClean="0"/>
              <a:t>    public String </a:t>
            </a:r>
            <a:r>
              <a:rPr lang="en-US" sz="1100" dirty="0" err="1" smtClean="0"/>
              <a:t>getDescription</a:t>
            </a:r>
            <a:r>
              <a:rPr lang="en-US" sz="1100" dirty="0" smtClean="0"/>
              <a:t>() {</a:t>
            </a:r>
          </a:p>
          <a:p>
            <a:pPr>
              <a:buNone/>
            </a:pPr>
            <a:r>
              <a:rPr lang="en-US" sz="1100" dirty="0" smtClean="0"/>
              <a:t>        return </a:t>
            </a:r>
            <a:r>
              <a:rPr lang="en-US" sz="1100" dirty="0" err="1" smtClean="0"/>
              <a:t>decoratedWindow.getDescription</a:t>
            </a:r>
            <a:r>
              <a:rPr lang="en-US" sz="1100" dirty="0" smtClean="0"/>
              <a:t>() + ", including vertical scrollbars";</a:t>
            </a:r>
          </a:p>
          <a:p>
            <a:pPr>
              <a:buNone/>
            </a:pPr>
            <a:r>
              <a:rPr lang="en-US" sz="1100" dirty="0" smtClean="0"/>
              <a:t>    }</a:t>
            </a:r>
          </a:p>
          <a:p>
            <a:pPr>
              <a:buNone/>
            </a:pPr>
            <a:r>
              <a:rPr lang="en-US" sz="1100" dirty="0" smtClean="0"/>
              <a:t>}</a:t>
            </a:r>
          </a:p>
          <a:p>
            <a:pPr>
              <a:buNone/>
            </a:pPr>
            <a:endParaRPr lang="en-US" sz="1100" dirty="0" smtClean="0"/>
          </a:p>
          <a:p>
            <a:pPr>
              <a:buNone/>
            </a:pPr>
            <a:endParaRPr lang="en-US" sz="11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BO" dirty="0" err="1" smtClean="0"/>
              <a:t>Decorator</a:t>
            </a:r>
            <a:r>
              <a:rPr lang="es-BO" dirty="0" smtClean="0"/>
              <a:t> (Ejemplo)</a:t>
            </a:r>
            <a:endParaRPr lang="en-US" dirty="0"/>
          </a:p>
        </p:txBody>
      </p:sp>
      <p:sp>
        <p:nvSpPr>
          <p:cNvPr id="5" name="4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en-US" dirty="0" smtClean="0"/>
              <a:t>// the second concrete decorator which adds horizontal scrollbar functionality</a:t>
            </a:r>
          </a:p>
          <a:p>
            <a:pPr>
              <a:buNone/>
            </a:pPr>
            <a:r>
              <a:rPr lang="en-US" dirty="0" smtClean="0"/>
              <a:t>class </a:t>
            </a:r>
            <a:r>
              <a:rPr lang="en-US" dirty="0" err="1" smtClean="0"/>
              <a:t>HorizontalScrollBarDecorator</a:t>
            </a:r>
            <a:r>
              <a:rPr lang="en-US" dirty="0" smtClean="0"/>
              <a:t> extends </a:t>
            </a:r>
            <a:r>
              <a:rPr lang="en-US" dirty="0" err="1" smtClean="0"/>
              <a:t>WindowDecorator</a:t>
            </a:r>
            <a:r>
              <a:rPr lang="en-US" dirty="0" smtClean="0"/>
              <a:t> {</a:t>
            </a:r>
          </a:p>
          <a:p>
            <a:pPr>
              <a:buNone/>
            </a:pPr>
            <a:r>
              <a:rPr lang="en-US" dirty="0" smtClean="0"/>
              <a:t>    public </a:t>
            </a:r>
            <a:r>
              <a:rPr lang="en-US" dirty="0" err="1" smtClean="0"/>
              <a:t>HorizontalScrollBarDecorator</a:t>
            </a:r>
            <a:r>
              <a:rPr lang="en-US" dirty="0" smtClean="0"/>
              <a:t> (Window </a:t>
            </a:r>
            <a:r>
              <a:rPr lang="en-US" dirty="0" err="1" smtClean="0"/>
              <a:t>decoratedWindow</a:t>
            </a:r>
            <a:r>
              <a:rPr lang="en-US" dirty="0" smtClean="0"/>
              <a:t>) {</a:t>
            </a:r>
          </a:p>
          <a:p>
            <a:pPr>
              <a:buNone/>
            </a:pPr>
            <a:r>
              <a:rPr lang="en-US" dirty="0" smtClean="0"/>
              <a:t>        super(</a:t>
            </a:r>
            <a:r>
              <a:rPr lang="en-US" dirty="0" err="1" smtClean="0"/>
              <a:t>decoratedWindow</a:t>
            </a:r>
            <a:r>
              <a:rPr lang="en-US" dirty="0" smtClean="0"/>
              <a:t>);</a:t>
            </a:r>
          </a:p>
          <a:p>
            <a:pPr>
              <a:buNone/>
            </a:pPr>
            <a:r>
              <a:rPr lang="en-US" dirty="0" smtClean="0"/>
              <a:t>    }</a:t>
            </a:r>
          </a:p>
          <a:p>
            <a:pPr>
              <a:buNone/>
            </a:pPr>
            <a:r>
              <a:rPr lang="en-US" dirty="0" smtClean="0"/>
              <a:t>    public void draw() {</a:t>
            </a:r>
          </a:p>
          <a:p>
            <a:pPr>
              <a:buNone/>
            </a:pPr>
            <a:r>
              <a:rPr lang="en-US" dirty="0" smtClean="0"/>
              <a:t>        </a:t>
            </a:r>
            <a:r>
              <a:rPr lang="en-US" dirty="0" err="1" smtClean="0"/>
              <a:t>decoratedWindow.draw</a:t>
            </a:r>
            <a:r>
              <a:rPr lang="en-US" dirty="0" smtClean="0"/>
              <a:t>();</a:t>
            </a:r>
          </a:p>
          <a:p>
            <a:pPr>
              <a:buNone/>
            </a:pPr>
            <a:r>
              <a:rPr lang="en-US" dirty="0" smtClean="0"/>
              <a:t>        </a:t>
            </a:r>
            <a:r>
              <a:rPr lang="en-US" dirty="0" err="1" smtClean="0"/>
              <a:t>drawHorizontalScrollBar</a:t>
            </a:r>
            <a:r>
              <a:rPr lang="en-US" dirty="0" smtClean="0"/>
              <a:t>();</a:t>
            </a:r>
          </a:p>
          <a:p>
            <a:pPr>
              <a:buNone/>
            </a:pPr>
            <a:r>
              <a:rPr lang="en-US" dirty="0" smtClean="0"/>
              <a:t>    }</a:t>
            </a:r>
          </a:p>
          <a:p>
            <a:pPr>
              <a:buNone/>
            </a:pPr>
            <a:r>
              <a:rPr lang="en-US" dirty="0" smtClean="0"/>
              <a:t>    private void </a:t>
            </a:r>
            <a:r>
              <a:rPr lang="en-US" dirty="0" err="1" smtClean="0"/>
              <a:t>drawHorizontalScrollBar</a:t>
            </a:r>
            <a:r>
              <a:rPr lang="en-US" dirty="0" smtClean="0"/>
              <a:t>() {</a:t>
            </a:r>
          </a:p>
          <a:p>
            <a:pPr>
              <a:buNone/>
            </a:pPr>
            <a:r>
              <a:rPr lang="en-US" dirty="0" smtClean="0"/>
              <a:t>        // draw the horizontal scrollbar</a:t>
            </a:r>
          </a:p>
          <a:p>
            <a:pPr>
              <a:buNone/>
            </a:pPr>
            <a:r>
              <a:rPr lang="en-US" dirty="0" smtClean="0"/>
              <a:t>    }</a:t>
            </a:r>
          </a:p>
          <a:p>
            <a:pPr>
              <a:buNone/>
            </a:pPr>
            <a:r>
              <a:rPr lang="en-US" dirty="0" smtClean="0"/>
              <a:t>    public String </a:t>
            </a:r>
            <a:r>
              <a:rPr lang="en-US" dirty="0" err="1" smtClean="0"/>
              <a:t>getDescription</a:t>
            </a:r>
            <a:r>
              <a:rPr lang="en-US" dirty="0" smtClean="0"/>
              <a:t>() {</a:t>
            </a:r>
          </a:p>
          <a:p>
            <a:pPr>
              <a:buNone/>
            </a:pPr>
            <a:r>
              <a:rPr lang="en-US" dirty="0" smtClean="0"/>
              <a:t>        return </a:t>
            </a:r>
            <a:r>
              <a:rPr lang="en-US" dirty="0" err="1" smtClean="0"/>
              <a:t>decoratedWindow.getDescription</a:t>
            </a:r>
            <a:r>
              <a:rPr lang="en-US" dirty="0" smtClean="0"/>
              <a:t>() + ", including horizontal scrollbars";</a:t>
            </a:r>
          </a:p>
          <a:p>
            <a:pPr>
              <a:buNone/>
            </a:pPr>
            <a:r>
              <a:rPr lang="en-US" dirty="0" smtClean="0"/>
              <a:t>    }</a:t>
            </a:r>
          </a:p>
          <a:p>
            <a:pPr>
              <a:buNone/>
            </a:pPr>
            <a:r>
              <a:rPr lang="en-US" dirty="0" smtClean="0"/>
              <a:t>}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public class </a:t>
            </a:r>
            <a:r>
              <a:rPr lang="en-US" dirty="0" err="1" smtClean="0"/>
              <a:t>DecoratedWindowTest</a:t>
            </a:r>
            <a:r>
              <a:rPr lang="en-US" dirty="0" smtClean="0"/>
              <a:t> {</a:t>
            </a:r>
          </a:p>
          <a:p>
            <a:pPr>
              <a:buNone/>
            </a:pPr>
            <a:r>
              <a:rPr lang="en-US" dirty="0" smtClean="0"/>
              <a:t>    public static void main(String[] </a:t>
            </a:r>
            <a:r>
              <a:rPr lang="en-US" dirty="0" err="1" smtClean="0"/>
              <a:t>args</a:t>
            </a:r>
            <a:r>
              <a:rPr lang="en-US" dirty="0" smtClean="0"/>
              <a:t>) {</a:t>
            </a:r>
          </a:p>
          <a:p>
            <a:pPr>
              <a:buNone/>
            </a:pPr>
            <a:r>
              <a:rPr lang="en-US" dirty="0" smtClean="0"/>
              <a:t>        // create a decorated Window with horizontal and vertical scrollbars</a:t>
            </a:r>
          </a:p>
          <a:p>
            <a:pPr>
              <a:buNone/>
            </a:pPr>
            <a:r>
              <a:rPr lang="en-US" dirty="0" smtClean="0"/>
              <a:t>        Window </a:t>
            </a:r>
            <a:r>
              <a:rPr lang="en-US" dirty="0" err="1" smtClean="0"/>
              <a:t>decoratedWindow</a:t>
            </a:r>
            <a:r>
              <a:rPr lang="en-US" dirty="0" smtClean="0"/>
              <a:t> = new </a:t>
            </a:r>
            <a:r>
              <a:rPr lang="en-US" dirty="0" err="1" smtClean="0"/>
              <a:t>HorizontalScrollBarDecorator</a:t>
            </a:r>
            <a:r>
              <a:rPr lang="en-US" dirty="0" smtClean="0"/>
              <a:t> (</a:t>
            </a:r>
          </a:p>
          <a:p>
            <a:pPr>
              <a:buNone/>
            </a:pPr>
            <a:r>
              <a:rPr lang="en-US" dirty="0" smtClean="0"/>
              <a:t>                new </a:t>
            </a:r>
            <a:r>
              <a:rPr lang="en-US" dirty="0" err="1" smtClean="0"/>
              <a:t>VerticalScrollBarDecorator</a:t>
            </a:r>
            <a:r>
              <a:rPr lang="en-US" dirty="0" smtClean="0"/>
              <a:t>(new </a:t>
            </a:r>
            <a:r>
              <a:rPr lang="en-US" dirty="0" err="1" smtClean="0"/>
              <a:t>SimpleWindow</a:t>
            </a:r>
            <a:r>
              <a:rPr lang="en-US" dirty="0" smtClean="0"/>
              <a:t>()));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       // print the Window's description</a:t>
            </a:r>
          </a:p>
          <a:p>
            <a:pPr>
              <a:buNone/>
            </a:pPr>
            <a:r>
              <a:rPr lang="en-US" dirty="0" smtClean="0"/>
              <a:t>        </a:t>
            </a:r>
            <a:r>
              <a:rPr lang="en-US" dirty="0" err="1" smtClean="0"/>
              <a:t>System.out.println</a:t>
            </a:r>
            <a:r>
              <a:rPr lang="en-US" dirty="0" smtClean="0"/>
              <a:t>(</a:t>
            </a:r>
            <a:r>
              <a:rPr lang="en-US" dirty="0" err="1" smtClean="0"/>
              <a:t>decoratedWindow.getDescription</a:t>
            </a:r>
            <a:r>
              <a:rPr lang="en-US" dirty="0" smtClean="0"/>
              <a:t>());</a:t>
            </a:r>
          </a:p>
          <a:p>
            <a:pPr>
              <a:buNone/>
            </a:pPr>
            <a:r>
              <a:rPr lang="en-US" dirty="0" smtClean="0"/>
              <a:t>    }</a:t>
            </a:r>
          </a:p>
          <a:p>
            <a:pPr>
              <a:buNone/>
            </a:pPr>
            <a:r>
              <a:rPr lang="en-US" dirty="0" smtClean="0"/>
              <a:t>}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5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cs typeface="Times" charset="0"/>
              </a:rPr>
              <a:t>Proxy</a:t>
            </a:r>
            <a:r>
              <a:rPr lang="en-US" dirty="0" smtClean="0">
                <a:cs typeface="Times" charset="0"/>
              </a:rPr>
              <a:t> </a:t>
            </a:r>
            <a:r>
              <a:rPr lang="en-US" dirty="0">
                <a:cs typeface="Times" charset="0"/>
              </a:rPr>
              <a:t>Pattern</a:t>
            </a:r>
          </a:p>
        </p:txBody>
      </p:sp>
      <p:sp>
        <p:nvSpPr>
          <p:cNvPr id="2385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1" algn="just"/>
            <a:r>
              <a:rPr lang="es-ES" sz="2000" b="1" i="1" dirty="0" smtClean="0">
                <a:cs typeface="Times" charset="0"/>
              </a:rPr>
              <a:t>Contexto</a:t>
            </a:r>
            <a:r>
              <a:rPr lang="es-ES" sz="2000" dirty="0" smtClean="0">
                <a:cs typeface="Times" charset="0"/>
              </a:rPr>
              <a:t>: </a:t>
            </a:r>
          </a:p>
          <a:p>
            <a:pPr lvl="2" algn="just"/>
            <a:r>
              <a:rPr lang="es-ES" sz="2000" dirty="0" smtClean="0">
                <a:cs typeface="Times" charset="0"/>
              </a:rPr>
              <a:t>Frecuentemente, el crear instancias de una clase consumen tiempo de acuerdo a su complejidad (</a:t>
            </a:r>
            <a:r>
              <a:rPr lang="es-ES" sz="2000" i="1" dirty="0" err="1" smtClean="0">
                <a:cs typeface="Times" charset="0"/>
              </a:rPr>
              <a:t>heavyweight</a:t>
            </a:r>
            <a:r>
              <a:rPr lang="es-ES" sz="2000" dirty="0" smtClean="0">
                <a:cs typeface="Times" charset="0"/>
              </a:rPr>
              <a:t> </a:t>
            </a:r>
            <a:r>
              <a:rPr lang="es-ES" sz="2000" dirty="0" err="1" smtClean="0">
                <a:cs typeface="Times" charset="0"/>
              </a:rPr>
              <a:t>classes</a:t>
            </a:r>
            <a:r>
              <a:rPr lang="es-ES" sz="2000" dirty="0" smtClean="0">
                <a:cs typeface="Times" charset="0"/>
              </a:rPr>
              <a:t>). </a:t>
            </a:r>
          </a:p>
          <a:p>
            <a:pPr lvl="2" algn="just"/>
            <a:r>
              <a:rPr lang="es-ES" sz="2000" dirty="0" smtClean="0">
                <a:cs typeface="Times" charset="0"/>
              </a:rPr>
              <a:t>Existe un tiempo de espera y un mecanismo complejo envuelto en la creación de un objeto en memoria.</a:t>
            </a:r>
          </a:p>
          <a:p>
            <a:pPr lvl="1"/>
            <a:r>
              <a:rPr lang="es-ES" sz="2000" b="1" i="1" dirty="0" smtClean="0">
                <a:cs typeface="Times" charset="0"/>
              </a:rPr>
              <a:t>Problema</a:t>
            </a:r>
            <a:r>
              <a:rPr lang="es-ES" sz="2000" dirty="0" smtClean="0">
                <a:cs typeface="Times" charset="0"/>
              </a:rPr>
              <a:t>: </a:t>
            </a:r>
          </a:p>
          <a:p>
            <a:pPr lvl="2"/>
            <a:r>
              <a:rPr lang="es-ES" sz="2000" dirty="0" smtClean="0">
                <a:cs typeface="Times" charset="0"/>
              </a:rPr>
              <a:t>Como se puede reducir la necesidad de crear instancias de una clase pesada (</a:t>
            </a:r>
            <a:r>
              <a:rPr lang="es-ES" sz="2000" dirty="0" err="1" smtClean="0">
                <a:cs typeface="Times" charset="0"/>
              </a:rPr>
              <a:t>heavyweight</a:t>
            </a:r>
            <a:r>
              <a:rPr lang="es-ES" sz="2000" dirty="0" smtClean="0">
                <a:cs typeface="Times" charset="0"/>
              </a:rPr>
              <a:t> </a:t>
            </a:r>
            <a:r>
              <a:rPr lang="es-ES" sz="2000" dirty="0" err="1" smtClean="0">
                <a:cs typeface="Times" charset="0"/>
              </a:rPr>
              <a:t>class</a:t>
            </a:r>
            <a:r>
              <a:rPr lang="es-ES" sz="2000" dirty="0" smtClean="0">
                <a:cs typeface="Times" charset="0"/>
              </a:rPr>
              <a:t>)? </a:t>
            </a:r>
          </a:p>
          <a:p>
            <a:pPr lvl="1"/>
            <a:r>
              <a:rPr lang="es-ES" sz="2000" b="1" i="1" dirty="0" smtClean="0">
                <a:cs typeface="Times" charset="0"/>
              </a:rPr>
              <a:t>Fuerza</a:t>
            </a:r>
            <a:r>
              <a:rPr lang="es-ES" sz="2000" dirty="0" smtClean="0">
                <a:cs typeface="Times" charset="0"/>
              </a:rPr>
              <a:t>: </a:t>
            </a:r>
          </a:p>
          <a:p>
            <a:pPr lvl="2"/>
            <a:r>
              <a:rPr lang="es-ES" sz="2000" dirty="0" smtClean="0">
                <a:cs typeface="Times" charset="0"/>
              </a:rPr>
              <a:t>Se quiere que todos los objetos en un modelo de dominio estén disponibles para programas que los usen cuando ellos ejecuten varias responsabilidades en el sistema ejecuten.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cs typeface="Times" charset="0"/>
              </a:rPr>
              <a:t>Proxy</a:t>
            </a:r>
          </a:p>
        </p:txBody>
      </p:sp>
      <p:sp>
        <p:nvSpPr>
          <p:cNvPr id="240643" name="Rectangle 3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lvl="1"/>
            <a:r>
              <a:rPr lang="es-ES" sz="2000" b="1" i="1" dirty="0" smtClean="0">
                <a:cs typeface="Times" charset="0"/>
              </a:rPr>
              <a:t>Solución:</a:t>
            </a:r>
            <a:endParaRPr lang="es-ES" sz="2000" dirty="0">
              <a:cs typeface="Times" charset="0"/>
            </a:endParaRPr>
          </a:p>
        </p:txBody>
      </p:sp>
      <p:pic>
        <p:nvPicPr>
          <p:cNvPr id="24580" name="Picture 4" descr="File:Proxy pattern diagram.svg">
            <a:hlinkClick r:id="rId3"/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1643042" y="1928802"/>
            <a:ext cx="6467492" cy="3609421"/>
          </a:xfrm>
          <a:prstGeom prst="rect">
            <a:avLst/>
          </a:prstGeom>
          <a:solidFill>
            <a:schemeClr val="tx1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2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Proxy</a:t>
            </a:r>
          </a:p>
        </p:txBody>
      </p:sp>
      <p:sp>
        <p:nvSpPr>
          <p:cNvPr id="9" name="8 Marcador de contenido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1000" dirty="0" smtClean="0"/>
              <a:t>interface Image </a:t>
            </a:r>
          </a:p>
          <a:p>
            <a:pPr>
              <a:buNone/>
            </a:pPr>
            <a:r>
              <a:rPr lang="en-US" sz="1000" dirty="0" smtClean="0"/>
              <a:t>{</a:t>
            </a:r>
          </a:p>
          <a:p>
            <a:pPr>
              <a:buNone/>
            </a:pPr>
            <a:r>
              <a:rPr lang="en-US" sz="1000" dirty="0" smtClean="0"/>
              <a:t>    void </a:t>
            </a:r>
            <a:r>
              <a:rPr lang="en-US" sz="1000" dirty="0" err="1" smtClean="0"/>
              <a:t>displayImage</a:t>
            </a:r>
            <a:r>
              <a:rPr lang="en-US" sz="1000" dirty="0" smtClean="0"/>
              <a:t>();</a:t>
            </a:r>
          </a:p>
          <a:p>
            <a:pPr>
              <a:buNone/>
            </a:pPr>
            <a:r>
              <a:rPr lang="en-US" sz="1000" dirty="0" smtClean="0"/>
              <a:t>}</a:t>
            </a:r>
          </a:p>
          <a:p>
            <a:pPr>
              <a:buNone/>
            </a:pPr>
            <a:r>
              <a:rPr lang="en-US" sz="1000" dirty="0" smtClean="0"/>
              <a:t> </a:t>
            </a:r>
          </a:p>
          <a:p>
            <a:pPr>
              <a:buNone/>
            </a:pPr>
            <a:r>
              <a:rPr lang="en-US" sz="1000" dirty="0" smtClean="0"/>
              <a:t>//on System A </a:t>
            </a:r>
          </a:p>
          <a:p>
            <a:pPr>
              <a:buNone/>
            </a:pPr>
            <a:r>
              <a:rPr lang="en-US" sz="1000" dirty="0" smtClean="0"/>
              <a:t>class </a:t>
            </a:r>
            <a:r>
              <a:rPr lang="en-US" sz="1000" dirty="0" err="1" smtClean="0"/>
              <a:t>RealImage</a:t>
            </a:r>
            <a:r>
              <a:rPr lang="en-US" sz="1000" dirty="0" smtClean="0"/>
              <a:t> implements Image </a:t>
            </a:r>
          </a:p>
          <a:p>
            <a:pPr>
              <a:buNone/>
            </a:pPr>
            <a:r>
              <a:rPr lang="en-US" sz="1000" dirty="0" smtClean="0"/>
              <a:t>{</a:t>
            </a:r>
          </a:p>
          <a:p>
            <a:pPr>
              <a:buNone/>
            </a:pPr>
            <a:r>
              <a:rPr lang="en-US" sz="1000" dirty="0" smtClean="0"/>
              <a:t>    private String filename;</a:t>
            </a:r>
          </a:p>
          <a:p>
            <a:pPr>
              <a:buNone/>
            </a:pPr>
            <a:r>
              <a:rPr lang="en-US" sz="1000" dirty="0" smtClean="0"/>
              <a:t> </a:t>
            </a:r>
          </a:p>
          <a:p>
            <a:pPr>
              <a:buNone/>
            </a:pPr>
            <a:r>
              <a:rPr lang="en-US" sz="1000" dirty="0" smtClean="0"/>
              <a:t>    public </a:t>
            </a:r>
            <a:r>
              <a:rPr lang="en-US" sz="1000" dirty="0" err="1" smtClean="0"/>
              <a:t>RealImage</a:t>
            </a:r>
            <a:r>
              <a:rPr lang="en-US" sz="1000" dirty="0" smtClean="0"/>
              <a:t>(String filename) </a:t>
            </a:r>
          </a:p>
          <a:p>
            <a:pPr>
              <a:buNone/>
            </a:pPr>
            <a:r>
              <a:rPr lang="en-US" sz="1000" dirty="0" smtClean="0"/>
              <a:t>    { </a:t>
            </a:r>
          </a:p>
          <a:p>
            <a:pPr>
              <a:buNone/>
            </a:pPr>
            <a:r>
              <a:rPr lang="en-US" sz="1000" dirty="0" smtClean="0"/>
              <a:t>        </a:t>
            </a:r>
            <a:r>
              <a:rPr lang="en-US" sz="1000" dirty="0" err="1" smtClean="0"/>
              <a:t>this.filename</a:t>
            </a:r>
            <a:r>
              <a:rPr lang="en-US" sz="1000" dirty="0" smtClean="0"/>
              <a:t> = filename;</a:t>
            </a:r>
          </a:p>
          <a:p>
            <a:pPr>
              <a:buNone/>
            </a:pPr>
            <a:r>
              <a:rPr lang="en-US" sz="1000" dirty="0" smtClean="0"/>
              <a:t>        </a:t>
            </a:r>
            <a:r>
              <a:rPr lang="en-US" sz="1000" dirty="0" err="1" smtClean="0"/>
              <a:t>loadImageFromDisk</a:t>
            </a:r>
            <a:r>
              <a:rPr lang="en-US" sz="1000" dirty="0" smtClean="0"/>
              <a:t>();</a:t>
            </a:r>
          </a:p>
          <a:p>
            <a:pPr>
              <a:buNone/>
            </a:pPr>
            <a:r>
              <a:rPr lang="en-US" sz="1000" dirty="0" smtClean="0"/>
              <a:t>    }</a:t>
            </a:r>
          </a:p>
          <a:p>
            <a:pPr>
              <a:buNone/>
            </a:pPr>
            <a:r>
              <a:rPr lang="en-US" sz="1000" dirty="0" smtClean="0"/>
              <a:t> </a:t>
            </a:r>
          </a:p>
          <a:p>
            <a:pPr>
              <a:buNone/>
            </a:pPr>
            <a:r>
              <a:rPr lang="en-US" sz="1000" dirty="0" smtClean="0"/>
              <a:t>    private void </a:t>
            </a:r>
            <a:r>
              <a:rPr lang="en-US" sz="1000" dirty="0" err="1" smtClean="0"/>
              <a:t>loadImageFromDisk</a:t>
            </a:r>
            <a:r>
              <a:rPr lang="en-US" sz="1000" dirty="0" smtClean="0"/>
              <a:t>() </a:t>
            </a:r>
          </a:p>
          <a:p>
            <a:pPr>
              <a:buNone/>
            </a:pPr>
            <a:r>
              <a:rPr lang="en-US" sz="1000" dirty="0" smtClean="0"/>
              <a:t>    {</a:t>
            </a:r>
          </a:p>
          <a:p>
            <a:pPr>
              <a:buNone/>
            </a:pPr>
            <a:r>
              <a:rPr lang="en-US" sz="1000" dirty="0" smtClean="0"/>
              <a:t>        </a:t>
            </a:r>
            <a:r>
              <a:rPr lang="en-US" sz="1000" dirty="0" err="1" smtClean="0"/>
              <a:t>System.out.println</a:t>
            </a:r>
            <a:r>
              <a:rPr lang="en-US" sz="1000" dirty="0" smtClean="0"/>
              <a:t>("Loading   " + filename);</a:t>
            </a:r>
          </a:p>
          <a:p>
            <a:pPr>
              <a:buNone/>
            </a:pPr>
            <a:r>
              <a:rPr lang="en-US" sz="1000" dirty="0" smtClean="0"/>
              <a:t>    }</a:t>
            </a:r>
          </a:p>
          <a:p>
            <a:pPr>
              <a:buNone/>
            </a:pPr>
            <a:r>
              <a:rPr lang="en-US" sz="1000" dirty="0" smtClean="0"/>
              <a:t> </a:t>
            </a:r>
          </a:p>
          <a:p>
            <a:pPr>
              <a:buNone/>
            </a:pPr>
            <a:r>
              <a:rPr lang="en-US" sz="1000" dirty="0" smtClean="0"/>
              <a:t>    public void </a:t>
            </a:r>
            <a:r>
              <a:rPr lang="en-US" sz="1000" dirty="0" err="1" smtClean="0"/>
              <a:t>displayImage</a:t>
            </a:r>
            <a:r>
              <a:rPr lang="en-US" sz="1000" dirty="0" smtClean="0"/>
              <a:t>() </a:t>
            </a:r>
          </a:p>
          <a:p>
            <a:pPr>
              <a:buNone/>
            </a:pPr>
            <a:r>
              <a:rPr lang="en-US" sz="1000" dirty="0" smtClean="0"/>
              <a:t>    { </a:t>
            </a:r>
          </a:p>
          <a:p>
            <a:pPr>
              <a:buNone/>
            </a:pPr>
            <a:r>
              <a:rPr lang="en-US" sz="1000" dirty="0" smtClean="0"/>
              <a:t>        </a:t>
            </a:r>
            <a:r>
              <a:rPr lang="en-US" sz="1000" dirty="0" err="1" smtClean="0"/>
              <a:t>System.out.println</a:t>
            </a:r>
            <a:r>
              <a:rPr lang="en-US" sz="1000" dirty="0" smtClean="0"/>
              <a:t>("Displaying " + filename); </a:t>
            </a:r>
          </a:p>
          <a:p>
            <a:pPr>
              <a:buNone/>
            </a:pPr>
            <a:r>
              <a:rPr lang="en-US" sz="1000" dirty="0" smtClean="0"/>
              <a:t>    }</a:t>
            </a:r>
          </a:p>
          <a:p>
            <a:pPr>
              <a:buNone/>
            </a:pPr>
            <a:r>
              <a:rPr lang="en-US" sz="1000" dirty="0" smtClean="0"/>
              <a:t> </a:t>
            </a:r>
          </a:p>
          <a:p>
            <a:pPr>
              <a:buNone/>
            </a:pPr>
            <a:r>
              <a:rPr lang="en-US" sz="1000" dirty="0" smtClean="0"/>
              <a:t>}</a:t>
            </a:r>
          </a:p>
          <a:p>
            <a:pPr>
              <a:buNone/>
            </a:pPr>
            <a:endParaRPr lang="en-US" sz="1000" dirty="0"/>
          </a:p>
        </p:txBody>
      </p:sp>
      <p:sp>
        <p:nvSpPr>
          <p:cNvPr id="10" name="9 Marcador de contenido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1000" dirty="0" smtClean="0"/>
              <a:t>//on System B </a:t>
            </a:r>
          </a:p>
          <a:p>
            <a:pPr>
              <a:buNone/>
            </a:pPr>
            <a:r>
              <a:rPr lang="en-US" sz="1000" dirty="0" smtClean="0"/>
              <a:t>class </a:t>
            </a:r>
            <a:r>
              <a:rPr lang="en-US" sz="1000" dirty="0" err="1" smtClean="0"/>
              <a:t>ProxyImage</a:t>
            </a:r>
            <a:r>
              <a:rPr lang="en-US" sz="1000" dirty="0" smtClean="0"/>
              <a:t> implements Image </a:t>
            </a:r>
          </a:p>
          <a:p>
            <a:pPr>
              <a:buNone/>
            </a:pPr>
            <a:r>
              <a:rPr lang="en-US" sz="1000" dirty="0" smtClean="0"/>
              <a:t>{</a:t>
            </a:r>
          </a:p>
          <a:p>
            <a:pPr>
              <a:buNone/>
            </a:pPr>
            <a:r>
              <a:rPr lang="en-US" sz="1000" dirty="0" smtClean="0"/>
              <a:t>    private String filename;</a:t>
            </a:r>
          </a:p>
          <a:p>
            <a:pPr>
              <a:buNone/>
            </a:pPr>
            <a:r>
              <a:rPr lang="en-US" sz="1000" dirty="0" smtClean="0"/>
              <a:t>    private </a:t>
            </a:r>
            <a:r>
              <a:rPr lang="en-US" sz="1000" dirty="0" err="1" smtClean="0"/>
              <a:t>RealImage</a:t>
            </a:r>
            <a:r>
              <a:rPr lang="en-US" sz="1000" dirty="0" smtClean="0"/>
              <a:t> image;</a:t>
            </a:r>
          </a:p>
          <a:p>
            <a:pPr>
              <a:buNone/>
            </a:pPr>
            <a:r>
              <a:rPr lang="en-US" sz="1000" dirty="0" smtClean="0"/>
              <a:t> </a:t>
            </a:r>
          </a:p>
          <a:p>
            <a:pPr>
              <a:buNone/>
            </a:pPr>
            <a:r>
              <a:rPr lang="en-US" sz="1000" dirty="0" smtClean="0"/>
              <a:t>    public </a:t>
            </a:r>
            <a:r>
              <a:rPr lang="en-US" sz="1000" dirty="0" err="1" smtClean="0"/>
              <a:t>ProxyImage</a:t>
            </a:r>
            <a:r>
              <a:rPr lang="en-US" sz="1000" dirty="0" smtClean="0"/>
              <a:t>(String filename) </a:t>
            </a:r>
          </a:p>
          <a:p>
            <a:pPr>
              <a:buNone/>
            </a:pPr>
            <a:r>
              <a:rPr lang="en-US" sz="1000" dirty="0" smtClean="0"/>
              <a:t>    { </a:t>
            </a:r>
          </a:p>
          <a:p>
            <a:pPr>
              <a:buNone/>
            </a:pPr>
            <a:r>
              <a:rPr lang="en-US" sz="1000" dirty="0" smtClean="0"/>
              <a:t>        </a:t>
            </a:r>
            <a:r>
              <a:rPr lang="en-US" sz="1000" dirty="0" err="1" smtClean="0"/>
              <a:t>this.filename</a:t>
            </a:r>
            <a:r>
              <a:rPr lang="en-US" sz="1000" dirty="0" smtClean="0"/>
              <a:t> = filename; </a:t>
            </a:r>
          </a:p>
          <a:p>
            <a:pPr>
              <a:buNone/>
            </a:pPr>
            <a:r>
              <a:rPr lang="en-US" sz="1000" dirty="0" smtClean="0"/>
              <a:t>    }</a:t>
            </a:r>
          </a:p>
          <a:p>
            <a:pPr>
              <a:buNone/>
            </a:pPr>
            <a:r>
              <a:rPr lang="en-US" sz="1000" dirty="0" smtClean="0"/>
              <a:t> </a:t>
            </a:r>
          </a:p>
          <a:p>
            <a:pPr>
              <a:buNone/>
            </a:pPr>
            <a:r>
              <a:rPr lang="en-US" sz="1000" dirty="0" smtClean="0"/>
              <a:t>    public void </a:t>
            </a:r>
            <a:r>
              <a:rPr lang="en-US" sz="1000" dirty="0" err="1" smtClean="0"/>
              <a:t>displayImage</a:t>
            </a:r>
            <a:r>
              <a:rPr lang="en-US" sz="1000" dirty="0" smtClean="0"/>
              <a:t>() </a:t>
            </a:r>
          </a:p>
          <a:p>
            <a:pPr>
              <a:buNone/>
            </a:pPr>
            <a:r>
              <a:rPr lang="en-US" sz="1000" dirty="0" smtClean="0"/>
              <a:t>    {</a:t>
            </a:r>
          </a:p>
          <a:p>
            <a:pPr>
              <a:buNone/>
            </a:pPr>
            <a:r>
              <a:rPr lang="en-US" sz="1000" dirty="0" smtClean="0"/>
              <a:t>        if (image == null) </a:t>
            </a:r>
          </a:p>
          <a:p>
            <a:pPr>
              <a:buNone/>
            </a:pPr>
            <a:r>
              <a:rPr lang="en-US" sz="1000" dirty="0" smtClean="0"/>
              <a:t>        {</a:t>
            </a:r>
          </a:p>
          <a:p>
            <a:pPr>
              <a:buNone/>
            </a:pPr>
            <a:r>
              <a:rPr lang="en-US" sz="1000" dirty="0" smtClean="0"/>
              <a:t>           image = new </a:t>
            </a:r>
            <a:r>
              <a:rPr lang="en-US" sz="1000" dirty="0" err="1" smtClean="0"/>
              <a:t>RealImage</a:t>
            </a:r>
            <a:r>
              <a:rPr lang="en-US" sz="1000" dirty="0" smtClean="0"/>
              <a:t>(filename);</a:t>
            </a:r>
          </a:p>
          <a:p>
            <a:pPr>
              <a:buNone/>
            </a:pPr>
            <a:r>
              <a:rPr lang="en-US" sz="1000" dirty="0" smtClean="0"/>
              <a:t>        } </a:t>
            </a:r>
          </a:p>
          <a:p>
            <a:pPr>
              <a:buNone/>
            </a:pPr>
            <a:r>
              <a:rPr lang="en-US" sz="1000" dirty="0" smtClean="0"/>
              <a:t>        </a:t>
            </a:r>
            <a:r>
              <a:rPr lang="en-US" sz="1000" dirty="0" err="1" smtClean="0"/>
              <a:t>image.displayImage</a:t>
            </a:r>
            <a:r>
              <a:rPr lang="en-US" sz="1000" dirty="0" smtClean="0"/>
              <a:t>();</a:t>
            </a:r>
          </a:p>
          <a:p>
            <a:pPr>
              <a:buNone/>
            </a:pPr>
            <a:r>
              <a:rPr lang="en-US" sz="1000" dirty="0" smtClean="0"/>
              <a:t>    }</a:t>
            </a:r>
          </a:p>
          <a:p>
            <a:pPr>
              <a:buNone/>
            </a:pPr>
            <a:r>
              <a:rPr lang="en-US" sz="1000" dirty="0" smtClean="0"/>
              <a:t>}</a:t>
            </a:r>
          </a:p>
          <a:p>
            <a:pPr>
              <a:buNone/>
            </a:pPr>
            <a:r>
              <a:rPr lang="en-US" sz="1000" dirty="0" smtClean="0"/>
              <a:t> </a:t>
            </a:r>
          </a:p>
          <a:p>
            <a:pPr>
              <a:buNone/>
            </a:pPr>
            <a:r>
              <a:rPr lang="en-US" sz="1000" dirty="0" smtClean="0"/>
              <a:t>class </a:t>
            </a:r>
            <a:r>
              <a:rPr lang="en-US" sz="1000" dirty="0" err="1" smtClean="0"/>
              <a:t>ProxyExample</a:t>
            </a:r>
            <a:r>
              <a:rPr lang="en-US" sz="1000" dirty="0" smtClean="0"/>
              <a:t> </a:t>
            </a:r>
          </a:p>
          <a:p>
            <a:pPr>
              <a:buNone/>
            </a:pPr>
            <a:r>
              <a:rPr lang="en-US" sz="1000" dirty="0" smtClean="0"/>
              <a:t>{</a:t>
            </a:r>
          </a:p>
          <a:p>
            <a:pPr>
              <a:buNone/>
            </a:pPr>
            <a:r>
              <a:rPr lang="en-US" sz="1000" dirty="0" smtClean="0"/>
              <a:t>    public static void main(String[] </a:t>
            </a:r>
            <a:r>
              <a:rPr lang="en-US" sz="1000" dirty="0" err="1" smtClean="0"/>
              <a:t>args</a:t>
            </a:r>
            <a:r>
              <a:rPr lang="en-US" sz="1000" dirty="0" smtClean="0"/>
              <a:t>) </a:t>
            </a:r>
          </a:p>
          <a:p>
            <a:pPr>
              <a:buNone/>
            </a:pPr>
            <a:r>
              <a:rPr lang="en-US" sz="1000" dirty="0" smtClean="0"/>
              <a:t>    {</a:t>
            </a:r>
          </a:p>
          <a:p>
            <a:pPr>
              <a:buNone/>
            </a:pPr>
            <a:r>
              <a:rPr lang="en-US" sz="1000" dirty="0" smtClean="0"/>
              <a:t>        Image image1 = new </a:t>
            </a:r>
            <a:r>
              <a:rPr lang="en-US" sz="1000" dirty="0" err="1" smtClean="0"/>
              <a:t>ProxyImage</a:t>
            </a:r>
            <a:r>
              <a:rPr lang="en-US" sz="1000" dirty="0" smtClean="0"/>
              <a:t>("HiRes_10MB_Photo1");</a:t>
            </a:r>
          </a:p>
          <a:p>
            <a:pPr>
              <a:buNone/>
            </a:pPr>
            <a:r>
              <a:rPr lang="en-US" sz="1000" dirty="0" smtClean="0"/>
              <a:t>        Image image2 = new </a:t>
            </a:r>
            <a:r>
              <a:rPr lang="en-US" sz="1000" dirty="0" err="1" smtClean="0"/>
              <a:t>ProxyImage</a:t>
            </a:r>
            <a:r>
              <a:rPr lang="en-US" sz="1000" dirty="0" smtClean="0"/>
              <a:t>("HiRes_10MB_Photo2");     </a:t>
            </a:r>
          </a:p>
          <a:p>
            <a:pPr>
              <a:buNone/>
            </a:pPr>
            <a:r>
              <a:rPr lang="en-US" sz="1000" dirty="0" smtClean="0"/>
              <a:t> </a:t>
            </a:r>
          </a:p>
          <a:p>
            <a:pPr>
              <a:buNone/>
            </a:pPr>
            <a:r>
              <a:rPr lang="en-US" sz="1000" dirty="0" smtClean="0"/>
              <a:t>        image1.displayImage(); // loading necessary</a:t>
            </a:r>
          </a:p>
          <a:p>
            <a:pPr>
              <a:buNone/>
            </a:pPr>
            <a:r>
              <a:rPr lang="en-US" sz="1000" dirty="0" smtClean="0"/>
              <a:t>        image2.displayImage(); // loading necessary</a:t>
            </a:r>
          </a:p>
          <a:p>
            <a:pPr>
              <a:buNone/>
            </a:pPr>
            <a:r>
              <a:rPr lang="en-US" sz="1000" dirty="0" smtClean="0"/>
              <a:t>        image1.displayImage(); // loading unnecessary</a:t>
            </a:r>
          </a:p>
          <a:p>
            <a:pPr>
              <a:buNone/>
            </a:pPr>
            <a:r>
              <a:rPr lang="en-US" sz="1000" dirty="0" smtClean="0"/>
              <a:t>    }</a:t>
            </a:r>
          </a:p>
          <a:p>
            <a:pPr>
              <a:buNone/>
            </a:pPr>
            <a:r>
              <a:rPr lang="en-US" sz="1000" dirty="0" smtClean="0"/>
              <a:t>}</a:t>
            </a:r>
          </a:p>
          <a:p>
            <a:pPr>
              <a:buNone/>
            </a:pPr>
            <a:endParaRPr lang="en-U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4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Flyweight</a:t>
            </a:r>
            <a:endParaRPr lang="es-ES" dirty="0" smtClean="0"/>
          </a:p>
        </p:txBody>
      </p:sp>
      <p:sp>
        <p:nvSpPr>
          <p:cNvPr id="6" name="5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Este </a:t>
            </a:r>
            <a:r>
              <a:rPr lang="es-ES" dirty="0" err="1" smtClean="0"/>
              <a:t>patron</a:t>
            </a:r>
            <a:r>
              <a:rPr lang="es-ES" dirty="0" smtClean="0"/>
              <a:t> permite implementar un mecanismo por el cual se puede evitar la creación de un gran numero de instancias de objetos que representen a todo el sistema.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Flyweight</a:t>
            </a:r>
            <a:r>
              <a:rPr lang="es-ES" dirty="0" smtClean="0"/>
              <a:t> (Estructura)</a:t>
            </a:r>
            <a:endParaRPr lang="en-US" dirty="0"/>
          </a:p>
        </p:txBody>
      </p:sp>
      <p:pic>
        <p:nvPicPr>
          <p:cNvPr id="83970" name="Picture 2" descr="Flyweight scheme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71670" y="2714620"/>
            <a:ext cx="5292873" cy="23709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/>
        </p:nvGraphicFramePr>
        <p:xfrm>
          <a:off x="0" y="1428736"/>
          <a:ext cx="8786842" cy="521497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3000364" y="857232"/>
            <a:ext cx="5929290" cy="571504"/>
          </a:xfrm>
        </p:spPr>
        <p:txBody>
          <a:bodyPr>
            <a:normAutofit fontScale="90000"/>
          </a:bodyPr>
          <a:lstStyle/>
          <a:p>
            <a:r>
              <a:rPr lang="es-BO" dirty="0" smtClean="0"/>
              <a:t>Los patrones de diseño </a:t>
            </a:r>
            <a:br>
              <a:rPr lang="es-BO" dirty="0" smtClean="0"/>
            </a:br>
            <a:r>
              <a:rPr lang="es-BO" dirty="0" smtClean="0"/>
              <a:t>no pretenden</a:t>
            </a:r>
            <a:endParaRPr lang="es-ES" dirty="0"/>
          </a:p>
        </p:txBody>
      </p:sp>
      <p:sp>
        <p:nvSpPr>
          <p:cNvPr id="5" name="4 Rectángulo"/>
          <p:cNvSpPr/>
          <p:nvPr/>
        </p:nvSpPr>
        <p:spPr>
          <a:xfrm>
            <a:off x="1928794" y="5715016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s-ES" dirty="0" smtClean="0"/>
              <a:t>“Los patrones de diseño son el esqueleto de las soluciones a problemas comunes en el desarrollo de software.”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cs typeface="Times" charset="0"/>
              </a:rPr>
              <a:t>Facade</a:t>
            </a:r>
            <a:r>
              <a:rPr lang="en-US" dirty="0" smtClean="0">
                <a:cs typeface="Times" charset="0"/>
              </a:rPr>
              <a:t> </a:t>
            </a:r>
            <a:r>
              <a:rPr lang="en-US" dirty="0">
                <a:cs typeface="Times" charset="0"/>
              </a:rPr>
              <a:t>Pattern</a:t>
            </a:r>
          </a:p>
        </p:txBody>
      </p:sp>
      <p:sp>
        <p:nvSpPr>
          <p:cNvPr id="2273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fontScale="92500"/>
          </a:bodyPr>
          <a:lstStyle/>
          <a:p>
            <a:pPr lvl="1"/>
            <a:r>
              <a:rPr lang="es-ES" sz="2000" b="1" i="1" dirty="0" smtClean="0">
                <a:cs typeface="Times" charset="0"/>
              </a:rPr>
              <a:t>Contexto</a:t>
            </a:r>
            <a:r>
              <a:rPr lang="es-ES" sz="2000" dirty="0" smtClean="0">
                <a:cs typeface="Times" charset="0"/>
              </a:rPr>
              <a:t>: </a:t>
            </a:r>
          </a:p>
          <a:p>
            <a:pPr lvl="2"/>
            <a:r>
              <a:rPr lang="es-ES" sz="2000" dirty="0" smtClean="0">
                <a:cs typeface="Times" charset="0"/>
              </a:rPr>
              <a:t>Generalmente, una aplicación contiene gran cantidad de paquetes complejos. </a:t>
            </a:r>
          </a:p>
          <a:p>
            <a:pPr lvl="2"/>
            <a:r>
              <a:rPr lang="es-ES" sz="2000" dirty="0" smtClean="0">
                <a:cs typeface="Times" charset="0"/>
              </a:rPr>
              <a:t>Un programador que trabaje con dichos paquetes tiene que manipular muchas clases diferentes.</a:t>
            </a:r>
          </a:p>
          <a:p>
            <a:pPr lvl="1"/>
            <a:r>
              <a:rPr lang="es-ES" sz="2000" b="1" i="1" dirty="0" smtClean="0">
                <a:cs typeface="Times" charset="0"/>
              </a:rPr>
              <a:t>Problema</a:t>
            </a:r>
            <a:r>
              <a:rPr lang="es-ES" sz="2000" dirty="0" smtClean="0">
                <a:cs typeface="Times" charset="0"/>
              </a:rPr>
              <a:t>: </a:t>
            </a:r>
          </a:p>
          <a:p>
            <a:pPr lvl="2"/>
            <a:r>
              <a:rPr lang="es-ES" sz="2000" dirty="0" smtClean="0">
                <a:cs typeface="Times" charset="0"/>
              </a:rPr>
              <a:t>Como se puede simplificar las vistas que los programadores tienen de los paquetes complejos? </a:t>
            </a:r>
          </a:p>
          <a:p>
            <a:pPr lvl="1" algn="just"/>
            <a:r>
              <a:rPr lang="es-ES" sz="2000" b="1" i="1" dirty="0" smtClean="0">
                <a:cs typeface="Times" charset="0"/>
              </a:rPr>
              <a:t>Fuerzas</a:t>
            </a:r>
            <a:r>
              <a:rPr lang="es-ES" sz="2000" dirty="0" smtClean="0">
                <a:cs typeface="Times" charset="0"/>
              </a:rPr>
              <a:t>: </a:t>
            </a:r>
          </a:p>
          <a:p>
            <a:pPr lvl="2" algn="just"/>
            <a:r>
              <a:rPr lang="es-ES" sz="2000" dirty="0" smtClean="0">
                <a:cs typeface="Times" charset="0"/>
              </a:rPr>
              <a:t>Es muy difícil para el programador entender y usar un subsistema entero. </a:t>
            </a:r>
          </a:p>
          <a:p>
            <a:pPr lvl="2" algn="just"/>
            <a:r>
              <a:rPr lang="es-ES" sz="2000" dirty="0" smtClean="0">
                <a:cs typeface="Times" charset="0"/>
              </a:rPr>
              <a:t>Si diferentes clases de las aplicaciones llaman métodos de los paquetes complejos, entonces cualquier modificación hecha al paquete necesitara de una revisión completa de todas sus clases.</a:t>
            </a:r>
            <a:endParaRPr lang="es-ES" sz="2000" dirty="0">
              <a:cs typeface="Times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cs typeface="Times" charset="0"/>
              </a:rPr>
              <a:t>Facade (</a:t>
            </a:r>
            <a:r>
              <a:rPr lang="en-GB" dirty="0" err="1" smtClean="0">
                <a:cs typeface="Times" charset="0"/>
              </a:rPr>
              <a:t>Estructura</a:t>
            </a:r>
            <a:r>
              <a:rPr lang="en-GB" dirty="0" smtClean="0">
                <a:cs typeface="Times" charset="0"/>
              </a:rPr>
              <a:t>)</a:t>
            </a:r>
            <a:endParaRPr lang="en-GB" dirty="0">
              <a:cs typeface="Times" charset="0"/>
            </a:endParaRPr>
          </a:p>
        </p:txBody>
      </p:sp>
      <p:pic>
        <p:nvPicPr>
          <p:cNvPr id="229385" name="Picture 9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>
          <a:xfrm>
            <a:off x="1600200" y="1905000"/>
            <a:ext cx="6400800" cy="4041775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BO" dirty="0" err="1" smtClean="0"/>
              <a:t>Facade</a:t>
            </a:r>
            <a:r>
              <a:rPr lang="es-BO" dirty="0" smtClean="0"/>
              <a:t> (Ejemplo)</a:t>
            </a:r>
            <a:endParaRPr lang="en-US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500034" y="1371600"/>
            <a:ext cx="4262466" cy="48006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en-US" dirty="0" smtClean="0"/>
              <a:t>/* Complex parts */</a:t>
            </a:r>
          </a:p>
          <a:p>
            <a:pPr>
              <a:buNone/>
            </a:pPr>
            <a:r>
              <a:rPr lang="en-US" dirty="0" smtClean="0"/>
              <a:t>class CPU {</a:t>
            </a:r>
          </a:p>
          <a:p>
            <a:pPr>
              <a:buNone/>
            </a:pPr>
            <a:r>
              <a:rPr lang="en-US" dirty="0" smtClean="0"/>
              <a:t>    public void freeze() { ... }</a:t>
            </a:r>
          </a:p>
          <a:p>
            <a:pPr>
              <a:buNone/>
            </a:pPr>
            <a:r>
              <a:rPr lang="en-US" dirty="0" smtClean="0"/>
              <a:t>    public void jump(long position) { ... }</a:t>
            </a:r>
          </a:p>
          <a:p>
            <a:pPr>
              <a:buNone/>
            </a:pPr>
            <a:r>
              <a:rPr lang="en-US" dirty="0" smtClean="0"/>
              <a:t>    public void execute() { ... }</a:t>
            </a:r>
          </a:p>
          <a:p>
            <a:pPr>
              <a:buNone/>
            </a:pPr>
            <a:r>
              <a:rPr lang="en-US" dirty="0" smtClean="0"/>
              <a:t>}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class Memory {</a:t>
            </a:r>
          </a:p>
          <a:p>
            <a:pPr>
              <a:buNone/>
            </a:pPr>
            <a:r>
              <a:rPr lang="en-US" dirty="0" smtClean="0"/>
              <a:t>    public void load(long position, byte[] data) { ... }</a:t>
            </a:r>
          </a:p>
          <a:p>
            <a:pPr>
              <a:buNone/>
            </a:pPr>
            <a:r>
              <a:rPr lang="en-US" dirty="0" smtClean="0"/>
              <a:t>}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class </a:t>
            </a:r>
            <a:r>
              <a:rPr lang="en-US" dirty="0" err="1" smtClean="0"/>
              <a:t>HardDrive</a:t>
            </a:r>
            <a:r>
              <a:rPr lang="en-US" dirty="0" smtClean="0"/>
              <a:t> {</a:t>
            </a:r>
          </a:p>
          <a:p>
            <a:pPr>
              <a:buNone/>
            </a:pPr>
            <a:r>
              <a:rPr lang="en-US" dirty="0" smtClean="0"/>
              <a:t>    public byte[] read(long </a:t>
            </a:r>
            <a:r>
              <a:rPr lang="en-US" dirty="0" err="1" smtClean="0"/>
              <a:t>lba</a:t>
            </a:r>
            <a:r>
              <a:rPr lang="en-US" dirty="0" smtClean="0"/>
              <a:t>, </a:t>
            </a:r>
            <a:r>
              <a:rPr lang="en-US" dirty="0" err="1" smtClean="0"/>
              <a:t>int</a:t>
            </a:r>
            <a:r>
              <a:rPr lang="en-US" dirty="0" smtClean="0"/>
              <a:t> size) { ... }</a:t>
            </a:r>
          </a:p>
          <a:p>
            <a:pPr>
              <a:buNone/>
            </a:pPr>
            <a:r>
              <a:rPr lang="en-US" dirty="0" smtClean="0"/>
              <a:t>}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/>
        <p:txBody>
          <a:bodyPr>
            <a:normAutofit fontScale="40000" lnSpcReduction="20000"/>
          </a:bodyPr>
          <a:lstStyle/>
          <a:p>
            <a:pPr>
              <a:buNone/>
            </a:pPr>
            <a:r>
              <a:rPr lang="en-US" dirty="0" smtClean="0"/>
              <a:t>/* Facade */</a:t>
            </a:r>
          </a:p>
          <a:p>
            <a:pPr>
              <a:buNone/>
            </a:pPr>
            <a:r>
              <a:rPr lang="en-US" dirty="0" smtClean="0"/>
              <a:t>class Computer {</a:t>
            </a:r>
          </a:p>
          <a:p>
            <a:pPr>
              <a:buNone/>
            </a:pPr>
            <a:r>
              <a:rPr lang="en-US" dirty="0" smtClean="0"/>
              <a:t>    private CPU </a:t>
            </a:r>
            <a:r>
              <a:rPr lang="en-US" dirty="0" err="1" smtClean="0"/>
              <a:t>cpu</a:t>
            </a:r>
            <a:r>
              <a:rPr lang="en-US" dirty="0" smtClean="0"/>
              <a:t>;</a:t>
            </a:r>
          </a:p>
          <a:p>
            <a:pPr>
              <a:buNone/>
            </a:pPr>
            <a:r>
              <a:rPr lang="en-US" dirty="0" smtClean="0"/>
              <a:t>    private Memory </a:t>
            </a:r>
            <a:r>
              <a:rPr lang="en-US" dirty="0" err="1" smtClean="0"/>
              <a:t>memory</a:t>
            </a:r>
            <a:r>
              <a:rPr lang="en-US" dirty="0" smtClean="0"/>
              <a:t>;</a:t>
            </a:r>
          </a:p>
          <a:p>
            <a:pPr>
              <a:buNone/>
            </a:pPr>
            <a:r>
              <a:rPr lang="en-US" dirty="0" smtClean="0"/>
              <a:t>    private </a:t>
            </a:r>
            <a:r>
              <a:rPr lang="en-US" dirty="0" err="1" smtClean="0"/>
              <a:t>HardDrive</a:t>
            </a:r>
            <a:r>
              <a:rPr lang="en-US" dirty="0" smtClean="0"/>
              <a:t> </a:t>
            </a:r>
            <a:r>
              <a:rPr lang="en-US" dirty="0" err="1" smtClean="0"/>
              <a:t>hardDrive</a:t>
            </a:r>
            <a:r>
              <a:rPr lang="en-US" dirty="0" smtClean="0"/>
              <a:t>;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   public Computer() {</a:t>
            </a:r>
          </a:p>
          <a:p>
            <a:pPr>
              <a:buNone/>
            </a:pPr>
            <a:r>
              <a:rPr lang="en-US" dirty="0" smtClean="0"/>
              <a:t>        this.cpu = new CPU();</a:t>
            </a:r>
          </a:p>
          <a:p>
            <a:pPr>
              <a:buNone/>
            </a:pPr>
            <a:r>
              <a:rPr lang="en-US" dirty="0" smtClean="0"/>
              <a:t>        </a:t>
            </a:r>
            <a:r>
              <a:rPr lang="en-US" dirty="0" err="1" smtClean="0"/>
              <a:t>this.memory</a:t>
            </a:r>
            <a:r>
              <a:rPr lang="en-US" dirty="0" smtClean="0"/>
              <a:t> = new Memory();</a:t>
            </a:r>
          </a:p>
          <a:p>
            <a:pPr>
              <a:buNone/>
            </a:pPr>
            <a:r>
              <a:rPr lang="en-US" dirty="0" smtClean="0"/>
              <a:t>        </a:t>
            </a:r>
            <a:r>
              <a:rPr lang="en-US" dirty="0" err="1" smtClean="0"/>
              <a:t>this.hardDrive</a:t>
            </a:r>
            <a:r>
              <a:rPr lang="en-US" dirty="0" smtClean="0"/>
              <a:t> = new </a:t>
            </a:r>
            <a:r>
              <a:rPr lang="en-US" dirty="0" err="1" smtClean="0"/>
              <a:t>HardDrive</a:t>
            </a:r>
            <a:r>
              <a:rPr lang="en-US" dirty="0" smtClean="0"/>
              <a:t>();</a:t>
            </a:r>
          </a:p>
          <a:p>
            <a:pPr>
              <a:buNone/>
            </a:pPr>
            <a:r>
              <a:rPr lang="en-US" dirty="0" smtClean="0"/>
              <a:t>    }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    public void </a:t>
            </a:r>
            <a:r>
              <a:rPr lang="en-US" dirty="0" err="1" smtClean="0"/>
              <a:t>startComputer</a:t>
            </a:r>
            <a:r>
              <a:rPr lang="en-US" dirty="0" smtClean="0"/>
              <a:t>() {</a:t>
            </a:r>
          </a:p>
          <a:p>
            <a:pPr>
              <a:buNone/>
            </a:pPr>
            <a:r>
              <a:rPr lang="en-US" dirty="0" smtClean="0"/>
              <a:t>        </a:t>
            </a:r>
            <a:r>
              <a:rPr lang="en-US" dirty="0" err="1" smtClean="0"/>
              <a:t>cpu.freeze</a:t>
            </a:r>
            <a:r>
              <a:rPr lang="en-US" dirty="0" smtClean="0"/>
              <a:t>();</a:t>
            </a:r>
          </a:p>
          <a:p>
            <a:pPr>
              <a:buNone/>
            </a:pPr>
            <a:r>
              <a:rPr lang="en-US" dirty="0" smtClean="0"/>
              <a:t>        </a:t>
            </a:r>
            <a:r>
              <a:rPr lang="en-US" dirty="0" err="1" smtClean="0"/>
              <a:t>memory.load</a:t>
            </a:r>
            <a:r>
              <a:rPr lang="en-US" dirty="0" smtClean="0"/>
              <a:t>(BOOT_ADDRESS, </a:t>
            </a:r>
            <a:r>
              <a:rPr lang="en-US" dirty="0" err="1" smtClean="0"/>
              <a:t>hardDrive.read</a:t>
            </a:r>
            <a:r>
              <a:rPr lang="en-US" dirty="0" smtClean="0"/>
              <a:t>(BOOT_SECTOR, SECTOR_SIZE));</a:t>
            </a:r>
          </a:p>
          <a:p>
            <a:pPr>
              <a:buNone/>
            </a:pPr>
            <a:r>
              <a:rPr lang="en-US" dirty="0" smtClean="0"/>
              <a:t>        </a:t>
            </a:r>
            <a:r>
              <a:rPr lang="en-US" dirty="0" err="1" smtClean="0"/>
              <a:t>cpu.jump</a:t>
            </a:r>
            <a:r>
              <a:rPr lang="en-US" dirty="0" smtClean="0"/>
              <a:t>(BOOT_ADDRESS);</a:t>
            </a:r>
          </a:p>
          <a:p>
            <a:pPr>
              <a:buNone/>
            </a:pPr>
            <a:r>
              <a:rPr lang="en-US" dirty="0" smtClean="0"/>
              <a:t>        </a:t>
            </a:r>
            <a:r>
              <a:rPr lang="en-US" dirty="0" err="1" smtClean="0"/>
              <a:t>cpu.execute</a:t>
            </a:r>
            <a:r>
              <a:rPr lang="en-US" dirty="0" smtClean="0"/>
              <a:t>();</a:t>
            </a:r>
          </a:p>
          <a:p>
            <a:pPr>
              <a:buNone/>
            </a:pPr>
            <a:r>
              <a:rPr lang="en-US" dirty="0" smtClean="0"/>
              <a:t>    }</a:t>
            </a:r>
          </a:p>
          <a:p>
            <a:pPr>
              <a:buNone/>
            </a:pPr>
            <a:r>
              <a:rPr lang="en-US" dirty="0" smtClean="0"/>
              <a:t>}</a:t>
            </a:r>
          </a:p>
          <a:p>
            <a:pPr>
              <a:buNone/>
            </a:pPr>
            <a:r>
              <a:rPr lang="en-US" dirty="0" smtClean="0"/>
              <a:t> </a:t>
            </a:r>
          </a:p>
          <a:p>
            <a:pPr>
              <a:buNone/>
            </a:pPr>
            <a:r>
              <a:rPr lang="en-US" dirty="0" smtClean="0"/>
              <a:t>/* Client */</a:t>
            </a:r>
          </a:p>
          <a:p>
            <a:pPr>
              <a:buNone/>
            </a:pPr>
            <a:r>
              <a:rPr lang="en-US" dirty="0" smtClean="0"/>
              <a:t>class You {</a:t>
            </a:r>
          </a:p>
          <a:p>
            <a:pPr>
              <a:buNone/>
            </a:pPr>
            <a:r>
              <a:rPr lang="en-US" dirty="0" smtClean="0"/>
              <a:t>    public static void main(String[] </a:t>
            </a:r>
            <a:r>
              <a:rPr lang="en-US" dirty="0" err="1" smtClean="0"/>
              <a:t>args</a:t>
            </a:r>
            <a:r>
              <a:rPr lang="en-US" dirty="0" smtClean="0"/>
              <a:t>) {</a:t>
            </a:r>
          </a:p>
          <a:p>
            <a:pPr>
              <a:buNone/>
            </a:pPr>
            <a:r>
              <a:rPr lang="en-US" dirty="0" smtClean="0"/>
              <a:t>        Computer facade = new Computer();</a:t>
            </a:r>
          </a:p>
          <a:p>
            <a:pPr>
              <a:buNone/>
            </a:pPr>
            <a:r>
              <a:rPr lang="en-US" dirty="0" smtClean="0"/>
              <a:t>        </a:t>
            </a:r>
            <a:r>
              <a:rPr lang="en-US" dirty="0" err="1" smtClean="0"/>
              <a:t>facade.startComputer</a:t>
            </a:r>
            <a:r>
              <a:rPr lang="en-US" dirty="0" smtClean="0"/>
              <a:t>();</a:t>
            </a:r>
          </a:p>
          <a:p>
            <a:pPr>
              <a:buNone/>
            </a:pPr>
            <a:r>
              <a:rPr lang="en-US" dirty="0" smtClean="0"/>
              <a:t>    }</a:t>
            </a:r>
          </a:p>
          <a:p>
            <a:pPr>
              <a:buNone/>
            </a:pPr>
            <a:r>
              <a:rPr lang="en-US" dirty="0" smtClean="0"/>
              <a:t>}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/>
            <a:r>
              <a:rPr lang="es-ES" dirty="0" smtClean="0">
                <a:solidFill>
                  <a:srgbClr val="FFFF00"/>
                </a:solidFill>
              </a:rPr>
              <a:t>Patrones Creacionales: </a:t>
            </a:r>
            <a:r>
              <a:rPr lang="es-ES" dirty="0" smtClean="0"/>
              <a:t>Inicialización y configuración de objetos. </a:t>
            </a:r>
          </a:p>
          <a:p>
            <a:pPr algn="just"/>
            <a:r>
              <a:rPr lang="es-ES" dirty="0" smtClean="0">
                <a:solidFill>
                  <a:srgbClr val="FFFF00"/>
                </a:solidFill>
              </a:rPr>
              <a:t>Patrones Estructurales: </a:t>
            </a:r>
            <a:r>
              <a:rPr lang="es-ES" dirty="0" smtClean="0"/>
              <a:t>Separan la interfaz de la implementación. Se ocupan de cómo las clases y objetos se agrupan, para formar estructuras más grandes. </a:t>
            </a:r>
          </a:p>
          <a:p>
            <a:pPr algn="just"/>
            <a:r>
              <a:rPr lang="es-ES" dirty="0" smtClean="0">
                <a:solidFill>
                  <a:srgbClr val="FFFF00"/>
                </a:solidFill>
              </a:rPr>
              <a:t>Patrones de Comportamiento: </a:t>
            </a:r>
            <a:r>
              <a:rPr lang="es-ES" dirty="0" smtClean="0"/>
              <a:t>Más que describir objetos o clases, describen la comunicación entre ellos. </a:t>
            </a:r>
          </a:p>
          <a:p>
            <a:endParaRPr lang="es-ES" dirty="0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title"/>
          </p:nvPr>
        </p:nvSpPr>
        <p:spPr>
          <a:ln/>
        </p:spPr>
        <p:txBody>
          <a:bodyPr>
            <a:normAutofit fontScale="90000"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err="1"/>
              <a:t>Categorías</a:t>
            </a:r>
            <a:r>
              <a:rPr lang="en-GB" dirty="0"/>
              <a:t> de Patrones </a:t>
            </a:r>
            <a:r>
              <a:rPr lang="en-GB" dirty="0" err="1" smtClean="0"/>
              <a:t>Diseño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675134"/>
          </a:xfrm>
        </p:spPr>
        <p:txBody>
          <a:bodyPr>
            <a:normAutofit fontScale="90000"/>
          </a:bodyPr>
          <a:lstStyle/>
          <a:p>
            <a:r>
              <a:rPr lang="es-BO" b="1" dirty="0" smtClean="0"/>
              <a:t>Patrones creacionales</a:t>
            </a:r>
            <a:endParaRPr lang="es-ES" dirty="0"/>
          </a:p>
        </p:txBody>
      </p:sp>
      <p:graphicFrame>
        <p:nvGraphicFramePr>
          <p:cNvPr id="4" name="3 Diagrama"/>
          <p:cNvGraphicFramePr/>
          <p:nvPr/>
        </p:nvGraphicFramePr>
        <p:xfrm>
          <a:off x="500034" y="642918"/>
          <a:ext cx="8286808" cy="60007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285720" y="253536"/>
            <a:ext cx="8401080" cy="1143000"/>
          </a:xfrm>
        </p:spPr>
        <p:txBody>
          <a:bodyPr>
            <a:noAutofit/>
          </a:bodyPr>
          <a:lstStyle/>
          <a:p>
            <a:pPr lvl="0"/>
            <a:r>
              <a:rPr lang="es-ES" sz="3600" dirty="0" err="1" smtClean="0"/>
              <a:t>Abstract</a:t>
            </a:r>
            <a:r>
              <a:rPr lang="es-ES" sz="3600" dirty="0" smtClean="0"/>
              <a:t> </a:t>
            </a:r>
            <a:r>
              <a:rPr lang="es-ES" sz="3600" dirty="0" err="1" smtClean="0"/>
              <a:t>Factory</a:t>
            </a:r>
            <a:r>
              <a:rPr lang="es-BO" sz="3600" dirty="0" smtClean="0"/>
              <a:t> (Fábrica abstracta): </a:t>
            </a:r>
            <a:endParaRPr lang="es-ES" sz="3600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s-ES" dirty="0" smtClean="0"/>
              <a:t>El problema a solucionar por este patrón es el de crear diferentes familias de objetos, como por ejemplo la creación de interfaces gráficas de distintos tipos (ventana, menú, botón, etc.).</a:t>
            </a:r>
          </a:p>
          <a:p>
            <a:r>
              <a:rPr lang="es-ES" dirty="0" smtClean="0"/>
              <a:t>Provee una forma de encapsular un grupo de factorías individuales que tienen un tema común.</a:t>
            </a:r>
          </a:p>
          <a:p>
            <a:r>
              <a:rPr lang="es-ES" dirty="0" smtClean="0"/>
              <a:t>El cliente crea una implementación concreta de la factoría abstracta y luego usa interfaces genéricas para crear objetos concretos que son parte del tema.</a:t>
            </a:r>
            <a:endParaRPr lang="es-E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Abstract</a:t>
            </a:r>
            <a:r>
              <a:rPr lang="es-ES" dirty="0" smtClean="0"/>
              <a:t> </a:t>
            </a:r>
            <a:r>
              <a:rPr lang="es-ES" dirty="0" err="1" smtClean="0"/>
              <a:t>Factory</a:t>
            </a:r>
            <a:r>
              <a:rPr lang="es-ES" dirty="0" smtClean="0"/>
              <a:t> (Estructura)</a:t>
            </a:r>
            <a:endParaRPr lang="es-ES" dirty="0"/>
          </a:p>
        </p:txBody>
      </p:sp>
      <p:pic>
        <p:nvPicPr>
          <p:cNvPr id="49154" name="Picture 2" descr="File:Abstract factory.svg">
            <a:hlinkClick r:id="rId2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85786" y="1643050"/>
            <a:ext cx="6960102" cy="4429156"/>
          </a:xfrm>
          <a:prstGeom prst="rect">
            <a:avLst/>
          </a:prstGeom>
          <a:solidFill>
            <a:schemeClr val="tx1"/>
          </a:solidFill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err="1" smtClean="0"/>
              <a:t>Abstract</a:t>
            </a:r>
            <a:r>
              <a:rPr lang="es-ES" dirty="0" smtClean="0"/>
              <a:t> </a:t>
            </a:r>
            <a:r>
              <a:rPr lang="es-ES" dirty="0" err="1" smtClean="0"/>
              <a:t>Factory</a:t>
            </a:r>
            <a:r>
              <a:rPr lang="es-ES" dirty="0" smtClean="0"/>
              <a:t> (Ejemplo)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1200" dirty="0" smtClean="0"/>
              <a:t>/* </a:t>
            </a:r>
            <a:r>
              <a:rPr lang="en-US" sz="1200" dirty="0" err="1" smtClean="0"/>
              <a:t>GUIFactory</a:t>
            </a:r>
            <a:r>
              <a:rPr lang="en-US" sz="1200" dirty="0" smtClean="0"/>
              <a:t> example -- */</a:t>
            </a:r>
          </a:p>
          <a:p>
            <a:pPr>
              <a:buNone/>
            </a:pPr>
            <a:r>
              <a:rPr lang="en-US" sz="1200" dirty="0" smtClean="0"/>
              <a:t> </a:t>
            </a:r>
          </a:p>
          <a:p>
            <a:pPr>
              <a:buNone/>
            </a:pPr>
            <a:r>
              <a:rPr lang="en-US" sz="1200" dirty="0" smtClean="0"/>
              <a:t>interface </a:t>
            </a:r>
            <a:r>
              <a:rPr lang="en-US" sz="1200" dirty="0" err="1" smtClean="0"/>
              <a:t>GUIFactory</a:t>
            </a:r>
            <a:r>
              <a:rPr lang="en-US" sz="1200" dirty="0" smtClean="0"/>
              <a:t> {</a:t>
            </a:r>
          </a:p>
          <a:p>
            <a:pPr>
              <a:buNone/>
            </a:pPr>
            <a:r>
              <a:rPr lang="en-US" sz="1200" dirty="0" smtClean="0"/>
              <a:t>    public Button </a:t>
            </a:r>
            <a:r>
              <a:rPr lang="en-US" sz="1200" dirty="0" err="1" smtClean="0"/>
              <a:t>createButton</a:t>
            </a:r>
            <a:r>
              <a:rPr lang="en-US" sz="1200" dirty="0" smtClean="0"/>
              <a:t>();</a:t>
            </a:r>
          </a:p>
          <a:p>
            <a:pPr>
              <a:buNone/>
            </a:pPr>
            <a:r>
              <a:rPr lang="en-US" sz="1200" dirty="0" smtClean="0"/>
              <a:t>}</a:t>
            </a:r>
          </a:p>
          <a:p>
            <a:pPr>
              <a:buNone/>
            </a:pPr>
            <a:r>
              <a:rPr lang="en-US" sz="1200" dirty="0" smtClean="0"/>
              <a:t> </a:t>
            </a:r>
          </a:p>
          <a:p>
            <a:pPr>
              <a:buNone/>
            </a:pPr>
            <a:r>
              <a:rPr lang="en-US" sz="1200" dirty="0" smtClean="0"/>
              <a:t> class </a:t>
            </a:r>
            <a:r>
              <a:rPr lang="en-US" sz="1200" dirty="0" err="1" smtClean="0"/>
              <a:t>WinFactory</a:t>
            </a:r>
            <a:r>
              <a:rPr lang="en-US" sz="1200" dirty="0" smtClean="0"/>
              <a:t> implements </a:t>
            </a:r>
            <a:r>
              <a:rPr lang="en-US" sz="1200" dirty="0" err="1" smtClean="0"/>
              <a:t>GUIFactory</a:t>
            </a:r>
            <a:r>
              <a:rPr lang="en-US" sz="1200" dirty="0" smtClean="0"/>
              <a:t> {</a:t>
            </a:r>
          </a:p>
          <a:p>
            <a:pPr>
              <a:buNone/>
            </a:pPr>
            <a:r>
              <a:rPr lang="en-US" sz="1200" dirty="0" smtClean="0"/>
              <a:t>    public Button </a:t>
            </a:r>
            <a:r>
              <a:rPr lang="en-US" sz="1200" dirty="0" err="1" smtClean="0"/>
              <a:t>createButton</a:t>
            </a:r>
            <a:r>
              <a:rPr lang="en-US" sz="1200" dirty="0" smtClean="0"/>
              <a:t>() {</a:t>
            </a:r>
          </a:p>
          <a:p>
            <a:pPr>
              <a:buNone/>
            </a:pPr>
            <a:r>
              <a:rPr lang="en-US" sz="1200" dirty="0" smtClean="0"/>
              <a:t>        return new </a:t>
            </a:r>
            <a:r>
              <a:rPr lang="en-US" sz="1200" dirty="0" err="1" smtClean="0"/>
              <a:t>WinButton</a:t>
            </a:r>
            <a:r>
              <a:rPr lang="en-US" sz="1200" dirty="0" smtClean="0"/>
              <a:t>();</a:t>
            </a:r>
          </a:p>
          <a:p>
            <a:pPr>
              <a:buNone/>
            </a:pPr>
            <a:r>
              <a:rPr lang="en-US" sz="1200" dirty="0" smtClean="0"/>
              <a:t>    }</a:t>
            </a:r>
          </a:p>
          <a:p>
            <a:pPr>
              <a:buNone/>
            </a:pPr>
            <a:r>
              <a:rPr lang="en-US" sz="1200" dirty="0" smtClean="0"/>
              <a:t>}</a:t>
            </a:r>
          </a:p>
          <a:p>
            <a:pPr>
              <a:buNone/>
            </a:pPr>
            <a:r>
              <a:rPr lang="en-US" sz="1200" dirty="0" smtClean="0"/>
              <a:t> </a:t>
            </a:r>
          </a:p>
          <a:p>
            <a:pPr>
              <a:buNone/>
            </a:pPr>
            <a:r>
              <a:rPr lang="en-US" sz="1200" dirty="0" smtClean="0"/>
              <a:t> class </a:t>
            </a:r>
            <a:r>
              <a:rPr lang="en-US" sz="1200" dirty="0" err="1" smtClean="0"/>
              <a:t>OSXFactory</a:t>
            </a:r>
            <a:r>
              <a:rPr lang="en-US" sz="1200" dirty="0" smtClean="0"/>
              <a:t> implements </a:t>
            </a:r>
            <a:r>
              <a:rPr lang="en-US" sz="1200" dirty="0" err="1" smtClean="0"/>
              <a:t>GUIFactory</a:t>
            </a:r>
            <a:r>
              <a:rPr lang="en-US" sz="1200" dirty="0" smtClean="0"/>
              <a:t> {</a:t>
            </a:r>
          </a:p>
          <a:p>
            <a:pPr>
              <a:buNone/>
            </a:pPr>
            <a:r>
              <a:rPr lang="en-US" sz="1200" dirty="0" smtClean="0"/>
              <a:t>    public Button </a:t>
            </a:r>
            <a:r>
              <a:rPr lang="en-US" sz="1200" dirty="0" err="1" smtClean="0"/>
              <a:t>createButton</a:t>
            </a:r>
            <a:r>
              <a:rPr lang="en-US" sz="1200" dirty="0" smtClean="0"/>
              <a:t>() {</a:t>
            </a:r>
          </a:p>
          <a:p>
            <a:pPr>
              <a:buNone/>
            </a:pPr>
            <a:r>
              <a:rPr lang="en-US" sz="1200" dirty="0" smtClean="0"/>
              <a:t>        return new </a:t>
            </a:r>
            <a:r>
              <a:rPr lang="en-US" sz="1200" dirty="0" err="1" smtClean="0"/>
              <a:t>OSXButton</a:t>
            </a:r>
            <a:r>
              <a:rPr lang="en-US" sz="1200" dirty="0" smtClean="0"/>
              <a:t>();</a:t>
            </a:r>
          </a:p>
          <a:p>
            <a:pPr>
              <a:buNone/>
            </a:pPr>
            <a:r>
              <a:rPr lang="en-US" sz="1200" dirty="0" smtClean="0"/>
              <a:t>    }</a:t>
            </a:r>
          </a:p>
          <a:p>
            <a:pPr>
              <a:buNone/>
            </a:pPr>
            <a:r>
              <a:rPr lang="en-US" sz="1200" dirty="0" smtClean="0"/>
              <a:t>}</a:t>
            </a:r>
          </a:p>
          <a:p>
            <a:pPr>
              <a:buNone/>
            </a:pPr>
            <a:r>
              <a:rPr lang="en-US" sz="1200" dirty="0" smtClean="0"/>
              <a:t> </a:t>
            </a:r>
          </a:p>
          <a:p>
            <a:pPr>
              <a:buNone/>
            </a:pPr>
            <a:r>
              <a:rPr lang="en-US" sz="1200" dirty="0" smtClean="0"/>
              <a:t> interface Button {</a:t>
            </a:r>
          </a:p>
          <a:p>
            <a:pPr>
              <a:buNone/>
            </a:pPr>
            <a:r>
              <a:rPr lang="en-US" sz="1200" dirty="0" smtClean="0"/>
              <a:t>    public void paint();</a:t>
            </a:r>
          </a:p>
          <a:p>
            <a:pPr>
              <a:buNone/>
            </a:pPr>
            <a:r>
              <a:rPr lang="en-US" sz="1200" dirty="0" smtClean="0"/>
              <a:t>}</a:t>
            </a:r>
          </a:p>
          <a:p>
            <a:pPr>
              <a:buNone/>
            </a:pPr>
            <a:r>
              <a:rPr lang="en-US" sz="1200" dirty="0" smtClean="0"/>
              <a:t> </a:t>
            </a:r>
          </a:p>
          <a:p>
            <a:pPr>
              <a:buNone/>
            </a:pPr>
            <a:r>
              <a:rPr lang="en-US" sz="1200" dirty="0" smtClean="0"/>
              <a:t> </a:t>
            </a:r>
          </a:p>
          <a:p>
            <a:pPr>
              <a:buNone/>
            </a:pPr>
            <a:r>
              <a:rPr lang="en-US" sz="1200" dirty="0" smtClean="0"/>
              <a:t>class </a:t>
            </a:r>
            <a:r>
              <a:rPr lang="en-US" sz="1200" dirty="0" err="1" smtClean="0"/>
              <a:t>WinButton</a:t>
            </a:r>
            <a:r>
              <a:rPr lang="en-US" sz="1200" dirty="0" smtClean="0"/>
              <a:t> implements Button {</a:t>
            </a:r>
          </a:p>
          <a:p>
            <a:pPr>
              <a:buNone/>
            </a:pPr>
            <a:r>
              <a:rPr lang="en-US" sz="1200" dirty="0" smtClean="0"/>
              <a:t>    public void paint() {</a:t>
            </a:r>
          </a:p>
          <a:p>
            <a:pPr>
              <a:buNone/>
            </a:pPr>
            <a:r>
              <a:rPr lang="en-US" sz="1200" dirty="0" smtClean="0"/>
              <a:t>        </a:t>
            </a:r>
            <a:r>
              <a:rPr lang="en-US" sz="1200" dirty="0" err="1" smtClean="0"/>
              <a:t>System.out.println</a:t>
            </a:r>
            <a:r>
              <a:rPr lang="en-US" sz="1200" dirty="0" smtClean="0"/>
              <a:t>("I'm a </a:t>
            </a:r>
            <a:r>
              <a:rPr lang="en-US" sz="1200" dirty="0" err="1" smtClean="0"/>
              <a:t>WinButton</a:t>
            </a:r>
            <a:r>
              <a:rPr lang="en-US" sz="1200" dirty="0" smtClean="0"/>
              <a:t>");</a:t>
            </a:r>
          </a:p>
          <a:p>
            <a:pPr>
              <a:buNone/>
            </a:pPr>
            <a:r>
              <a:rPr lang="en-US" sz="1200" dirty="0" smtClean="0"/>
              <a:t>    }</a:t>
            </a:r>
          </a:p>
          <a:p>
            <a:pPr>
              <a:buNone/>
            </a:pPr>
            <a:r>
              <a:rPr lang="en-US" sz="1200" dirty="0" smtClean="0"/>
              <a:t>}</a:t>
            </a:r>
          </a:p>
          <a:p>
            <a:pPr>
              <a:buNone/>
            </a:pPr>
            <a:r>
              <a:rPr lang="en-US" sz="1200" dirty="0" smtClean="0"/>
              <a:t> </a:t>
            </a:r>
          </a:p>
          <a:p>
            <a:pPr>
              <a:buNone/>
            </a:pPr>
            <a:r>
              <a:rPr lang="en-US" sz="1200" dirty="0" smtClean="0"/>
              <a:t> </a:t>
            </a:r>
          </a:p>
          <a:p>
            <a:pPr>
              <a:buNone/>
            </a:pPr>
            <a:r>
              <a:rPr lang="en-US" sz="1200" dirty="0" smtClean="0"/>
              <a:t> </a:t>
            </a:r>
            <a:endParaRPr lang="es-ES" sz="1200" dirty="0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en-US" sz="1200" dirty="0" smtClean="0"/>
              <a:t>class </a:t>
            </a:r>
            <a:r>
              <a:rPr lang="en-US" sz="1200" dirty="0" err="1" smtClean="0"/>
              <a:t>OSXButton</a:t>
            </a:r>
            <a:r>
              <a:rPr lang="en-US" sz="1200" dirty="0" smtClean="0"/>
              <a:t> implements Button {</a:t>
            </a:r>
          </a:p>
          <a:p>
            <a:pPr>
              <a:buNone/>
            </a:pPr>
            <a:r>
              <a:rPr lang="en-US" sz="1200" dirty="0" smtClean="0"/>
              <a:t>    public void paint() {</a:t>
            </a:r>
          </a:p>
          <a:p>
            <a:pPr>
              <a:buNone/>
            </a:pPr>
            <a:r>
              <a:rPr lang="en-US" sz="1200" dirty="0" smtClean="0"/>
              <a:t>        </a:t>
            </a:r>
            <a:r>
              <a:rPr lang="en-US" sz="1200" dirty="0" err="1" smtClean="0"/>
              <a:t>System.out.println</a:t>
            </a:r>
            <a:r>
              <a:rPr lang="en-US" sz="1200" dirty="0" smtClean="0"/>
              <a:t>("I'm an </a:t>
            </a:r>
            <a:r>
              <a:rPr lang="en-US" sz="1200" dirty="0" err="1" smtClean="0"/>
              <a:t>OSXButton</a:t>
            </a:r>
            <a:r>
              <a:rPr lang="en-US" sz="1200" dirty="0" smtClean="0"/>
              <a:t>");</a:t>
            </a:r>
          </a:p>
          <a:p>
            <a:pPr>
              <a:buNone/>
            </a:pPr>
            <a:r>
              <a:rPr lang="en-US" sz="1200" dirty="0" smtClean="0"/>
              <a:t>    }</a:t>
            </a:r>
          </a:p>
          <a:p>
            <a:pPr>
              <a:buNone/>
            </a:pPr>
            <a:r>
              <a:rPr lang="en-US" sz="1200" dirty="0" smtClean="0"/>
              <a:t>}</a:t>
            </a:r>
          </a:p>
          <a:p>
            <a:pPr>
              <a:buNone/>
            </a:pPr>
            <a:r>
              <a:rPr lang="en-US" sz="1200" dirty="0" smtClean="0"/>
              <a:t> </a:t>
            </a:r>
          </a:p>
          <a:p>
            <a:pPr>
              <a:buNone/>
            </a:pPr>
            <a:r>
              <a:rPr lang="en-US" sz="1200" dirty="0" smtClean="0"/>
              <a:t> </a:t>
            </a:r>
          </a:p>
          <a:p>
            <a:pPr>
              <a:buNone/>
            </a:pPr>
            <a:r>
              <a:rPr lang="en-US" sz="1200" dirty="0" smtClean="0"/>
              <a:t>class Application {</a:t>
            </a:r>
          </a:p>
          <a:p>
            <a:pPr>
              <a:buNone/>
            </a:pPr>
            <a:r>
              <a:rPr lang="en-US" sz="1200" dirty="0" smtClean="0"/>
              <a:t>    public Application(</a:t>
            </a:r>
            <a:r>
              <a:rPr lang="en-US" sz="1200" dirty="0" err="1" smtClean="0"/>
              <a:t>GUIFactory</a:t>
            </a:r>
            <a:r>
              <a:rPr lang="en-US" sz="1200" dirty="0" smtClean="0"/>
              <a:t> factory){</a:t>
            </a:r>
          </a:p>
          <a:p>
            <a:pPr>
              <a:buNone/>
            </a:pPr>
            <a:r>
              <a:rPr lang="en-US" sz="1200" dirty="0" smtClean="0"/>
              <a:t>        Button </a:t>
            </a:r>
            <a:r>
              <a:rPr lang="en-US" sz="1200" dirty="0" err="1" smtClean="0"/>
              <a:t>button</a:t>
            </a:r>
            <a:r>
              <a:rPr lang="en-US" sz="1200" dirty="0" smtClean="0"/>
              <a:t> = </a:t>
            </a:r>
            <a:r>
              <a:rPr lang="en-US" sz="1200" dirty="0" err="1" smtClean="0"/>
              <a:t>factory.createButton</a:t>
            </a:r>
            <a:r>
              <a:rPr lang="en-US" sz="1200" dirty="0" smtClean="0"/>
              <a:t>();</a:t>
            </a:r>
          </a:p>
          <a:p>
            <a:pPr>
              <a:buNone/>
            </a:pPr>
            <a:r>
              <a:rPr lang="en-US" sz="1200" dirty="0" smtClean="0"/>
              <a:t>        </a:t>
            </a:r>
            <a:r>
              <a:rPr lang="en-US" sz="1200" dirty="0" err="1" smtClean="0"/>
              <a:t>button.paint</a:t>
            </a:r>
            <a:r>
              <a:rPr lang="en-US" sz="1200" dirty="0" smtClean="0"/>
              <a:t>();</a:t>
            </a:r>
          </a:p>
          <a:p>
            <a:pPr>
              <a:buNone/>
            </a:pPr>
            <a:r>
              <a:rPr lang="en-US" sz="1200" dirty="0" smtClean="0"/>
              <a:t>    }</a:t>
            </a:r>
          </a:p>
          <a:p>
            <a:pPr>
              <a:buNone/>
            </a:pPr>
            <a:r>
              <a:rPr lang="en-US" sz="1200" dirty="0" smtClean="0"/>
              <a:t>}</a:t>
            </a:r>
          </a:p>
          <a:p>
            <a:pPr>
              <a:buNone/>
            </a:pPr>
            <a:r>
              <a:rPr lang="en-US" sz="1200" dirty="0" smtClean="0"/>
              <a:t> </a:t>
            </a:r>
          </a:p>
          <a:p>
            <a:pPr>
              <a:buNone/>
            </a:pPr>
            <a:r>
              <a:rPr lang="en-US" sz="1200" dirty="0" smtClean="0"/>
              <a:t>public class </a:t>
            </a:r>
            <a:r>
              <a:rPr lang="en-US" sz="1200" dirty="0" err="1" smtClean="0"/>
              <a:t>ApplicationRunner</a:t>
            </a:r>
            <a:r>
              <a:rPr lang="en-US" sz="1200" dirty="0" smtClean="0"/>
              <a:t> {</a:t>
            </a:r>
          </a:p>
          <a:p>
            <a:pPr>
              <a:buNone/>
            </a:pPr>
            <a:r>
              <a:rPr lang="en-US" sz="1200" dirty="0" smtClean="0"/>
              <a:t>    public static void main(String[] </a:t>
            </a:r>
            <a:r>
              <a:rPr lang="en-US" sz="1200" dirty="0" err="1" smtClean="0"/>
              <a:t>args</a:t>
            </a:r>
            <a:r>
              <a:rPr lang="en-US" sz="1200" dirty="0" smtClean="0"/>
              <a:t>) {</a:t>
            </a:r>
          </a:p>
          <a:p>
            <a:pPr>
              <a:buNone/>
            </a:pPr>
            <a:r>
              <a:rPr lang="en-US" sz="1200" dirty="0" smtClean="0"/>
              <a:t>        new Application(</a:t>
            </a:r>
            <a:r>
              <a:rPr lang="en-US" sz="1200" dirty="0" err="1" smtClean="0"/>
              <a:t>createOsSpecificFactory</a:t>
            </a:r>
            <a:r>
              <a:rPr lang="en-US" sz="1200" dirty="0" smtClean="0"/>
              <a:t>());</a:t>
            </a:r>
          </a:p>
          <a:p>
            <a:pPr>
              <a:buNone/>
            </a:pPr>
            <a:r>
              <a:rPr lang="en-US" sz="1200" dirty="0" smtClean="0"/>
              <a:t>    }</a:t>
            </a:r>
          </a:p>
          <a:p>
            <a:pPr>
              <a:buNone/>
            </a:pPr>
            <a:r>
              <a:rPr lang="en-US" sz="1200" dirty="0" smtClean="0"/>
              <a:t> </a:t>
            </a:r>
          </a:p>
          <a:p>
            <a:pPr>
              <a:buNone/>
            </a:pPr>
            <a:r>
              <a:rPr lang="en-US" sz="1200" dirty="0" smtClean="0"/>
              <a:t>    public static </a:t>
            </a:r>
            <a:r>
              <a:rPr lang="en-US" sz="1200" dirty="0" err="1" smtClean="0"/>
              <a:t>GUIFactory</a:t>
            </a:r>
            <a:r>
              <a:rPr lang="en-US" sz="1200" dirty="0" smtClean="0"/>
              <a:t> </a:t>
            </a:r>
            <a:r>
              <a:rPr lang="en-US" sz="1200" dirty="0" err="1" smtClean="0"/>
              <a:t>createOsSpecificFactory</a:t>
            </a:r>
            <a:r>
              <a:rPr lang="en-US" sz="1200" dirty="0" smtClean="0"/>
              <a:t>() {</a:t>
            </a:r>
          </a:p>
          <a:p>
            <a:pPr>
              <a:buNone/>
            </a:pPr>
            <a:r>
              <a:rPr lang="en-US" sz="1200" dirty="0" smtClean="0"/>
              <a:t>        </a:t>
            </a:r>
            <a:r>
              <a:rPr lang="en-US" sz="1200" dirty="0" err="1" smtClean="0"/>
              <a:t>int</a:t>
            </a:r>
            <a:r>
              <a:rPr lang="en-US" sz="1200" dirty="0" smtClean="0"/>
              <a:t> sys = </a:t>
            </a:r>
            <a:r>
              <a:rPr lang="en-US" sz="1200" dirty="0" err="1" smtClean="0"/>
              <a:t>readFromConfigFile</a:t>
            </a:r>
            <a:r>
              <a:rPr lang="en-US" sz="1200" dirty="0" smtClean="0"/>
              <a:t>("OS_TYPE");</a:t>
            </a:r>
          </a:p>
          <a:p>
            <a:pPr>
              <a:buNone/>
            </a:pPr>
            <a:r>
              <a:rPr lang="en-US" sz="1200" dirty="0" smtClean="0"/>
              <a:t>        if (sys == 0) {</a:t>
            </a:r>
          </a:p>
          <a:p>
            <a:pPr>
              <a:buNone/>
            </a:pPr>
            <a:r>
              <a:rPr lang="en-US" sz="1200" dirty="0" smtClean="0"/>
              <a:t>            return new </a:t>
            </a:r>
            <a:r>
              <a:rPr lang="en-US" sz="1200" dirty="0" err="1" smtClean="0"/>
              <a:t>WinFactory</a:t>
            </a:r>
            <a:r>
              <a:rPr lang="en-US" sz="1200" dirty="0" smtClean="0"/>
              <a:t>();</a:t>
            </a:r>
          </a:p>
          <a:p>
            <a:pPr>
              <a:buNone/>
            </a:pPr>
            <a:r>
              <a:rPr lang="en-US" sz="1200" dirty="0" smtClean="0"/>
              <a:t>        } else {</a:t>
            </a:r>
          </a:p>
          <a:p>
            <a:pPr>
              <a:buNone/>
            </a:pPr>
            <a:r>
              <a:rPr lang="en-US" sz="1200" dirty="0" smtClean="0"/>
              <a:t>            return new </a:t>
            </a:r>
            <a:r>
              <a:rPr lang="en-US" sz="1200" dirty="0" err="1" smtClean="0"/>
              <a:t>OSXFactory</a:t>
            </a:r>
            <a:r>
              <a:rPr lang="en-US" sz="1200" dirty="0" smtClean="0"/>
              <a:t>();</a:t>
            </a:r>
          </a:p>
          <a:p>
            <a:pPr>
              <a:buNone/>
            </a:pPr>
            <a:r>
              <a:rPr lang="en-US" sz="1200" dirty="0" smtClean="0"/>
              <a:t>        }</a:t>
            </a:r>
          </a:p>
          <a:p>
            <a:pPr>
              <a:buNone/>
            </a:pPr>
            <a:r>
              <a:rPr lang="en-US" sz="1200" dirty="0" smtClean="0"/>
              <a:t>    }</a:t>
            </a:r>
          </a:p>
          <a:p>
            <a:pPr>
              <a:buNone/>
            </a:pPr>
            <a:r>
              <a:rPr lang="en-US" sz="1200" dirty="0" smtClean="0"/>
              <a:t>}</a:t>
            </a:r>
          </a:p>
          <a:p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1_Fundición">
  <a:themeElements>
    <a:clrScheme name="Fundición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undición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undició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856</TotalTime>
  <Words>4241</Words>
  <Application>Microsoft Office PowerPoint</Application>
  <PresentationFormat>Presentación en pantalla (4:3)</PresentationFormat>
  <Paragraphs>767</Paragraphs>
  <Slides>42</Slides>
  <Notes>11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42</vt:i4>
      </vt:variant>
    </vt:vector>
  </HeadingPairs>
  <TitlesOfParts>
    <vt:vector size="43" baseType="lpstr">
      <vt:lpstr>1_Fundición</vt:lpstr>
      <vt:lpstr>Patrones de Diseño de Software Parte 2</vt:lpstr>
      <vt:lpstr>El Patrón de Diseño</vt:lpstr>
      <vt:lpstr>Los patrones de diseño</vt:lpstr>
      <vt:lpstr>Los patrones de diseño  no pretenden</vt:lpstr>
      <vt:lpstr>Categorías de Patrones Diseño</vt:lpstr>
      <vt:lpstr>Patrones creacionales</vt:lpstr>
      <vt:lpstr>Abstract Factory (Fábrica abstracta): </vt:lpstr>
      <vt:lpstr>Abstract Factory (Estructura)</vt:lpstr>
      <vt:lpstr>Abstract Factory (Ejemplo)</vt:lpstr>
      <vt:lpstr>Factory Method ( Metodo de Factoria)</vt:lpstr>
      <vt:lpstr>Factory Method ( Ejemplo)</vt:lpstr>
      <vt:lpstr>Singleton</vt:lpstr>
      <vt:lpstr>Singleton</vt:lpstr>
      <vt:lpstr>Singleton (Ejemplo)</vt:lpstr>
      <vt:lpstr>Builder (Constructor)</vt:lpstr>
      <vt:lpstr>Builder (Estructura)</vt:lpstr>
      <vt:lpstr>Builder (Ejemplo)</vt:lpstr>
      <vt:lpstr>Builder (Ejemplo)</vt:lpstr>
      <vt:lpstr>Prototype (Prototipador)</vt:lpstr>
      <vt:lpstr>Prototype (Ejemplo)</vt:lpstr>
      <vt:lpstr>Patrones estructurales </vt:lpstr>
      <vt:lpstr>Adapter Pattern</vt:lpstr>
      <vt:lpstr>Adapter</vt:lpstr>
      <vt:lpstr>Adapter</vt:lpstr>
      <vt:lpstr>Bridge</vt:lpstr>
      <vt:lpstr>Bridge (Estructura)</vt:lpstr>
      <vt:lpstr>Bridge (Ejemplo)</vt:lpstr>
      <vt:lpstr>Composite</vt:lpstr>
      <vt:lpstr>Composite (Estructura)</vt:lpstr>
      <vt:lpstr>Composite (Ejemplo)</vt:lpstr>
      <vt:lpstr>Decorator</vt:lpstr>
      <vt:lpstr>Decorator (Estructura)</vt:lpstr>
      <vt:lpstr>Decorator (Ejemplo)</vt:lpstr>
      <vt:lpstr>Decorator (Ejemplo)</vt:lpstr>
      <vt:lpstr>Proxy Pattern</vt:lpstr>
      <vt:lpstr>Proxy</vt:lpstr>
      <vt:lpstr>Proxy</vt:lpstr>
      <vt:lpstr>Flyweight</vt:lpstr>
      <vt:lpstr>Flyweight (Estructura)</vt:lpstr>
      <vt:lpstr>Facade Pattern</vt:lpstr>
      <vt:lpstr>Facade (Estructura)</vt:lpstr>
      <vt:lpstr>Facade (Ejemplo)</vt:lpstr>
    </vt:vector>
  </TitlesOfParts>
  <Company>Familia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Patrones de Diseño de Software</dc:title>
  <dc:creator>Familia</dc:creator>
  <cp:lastModifiedBy>CONSULTOR_1</cp:lastModifiedBy>
  <cp:revision>118</cp:revision>
  <dcterms:created xsi:type="dcterms:W3CDTF">2011-03-14T19:15:54Z</dcterms:created>
  <dcterms:modified xsi:type="dcterms:W3CDTF">2011-04-06T13:10:30Z</dcterms:modified>
</cp:coreProperties>
</file>